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12192000" cy="6858000"/>
  <p:embeddedFontLst>
    <p:embeddedFont>
      <p:font typeface="SFLAFL+ArialMT" panose="020B0600070205080204"/>
      <p:regular r:id="rId22"/>
    </p:embeddedFont>
    <p:embeddedFont>
      <p:font typeface="RTKILT+Meiryo" panose="020B0600070205080204"/>
      <p:regular r:id="rId23"/>
    </p:embeddedFont>
    <p:embeddedFont>
      <p:font typeface="TJMGFF+Arial-BoldMT" panose="020B0600070205080204"/>
      <p:regular r:id="rId24"/>
    </p:embeddedFont>
    <p:embeddedFont>
      <p:font typeface="OAPALS+MS-Gothic" panose="020B0600070205080204"/>
      <p:regular r:id="rId25"/>
    </p:embeddedFont>
    <p:embeddedFont>
      <p:font typeface="RJFMGQ+MS-PGothic" panose="020B0600070205080204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VPTVHD+YuGothic-Bold" panose="020B0600070205080204"/>
      <p:regular r:id="rId31"/>
    </p:embeddedFont>
    <p:embeddedFont>
      <p:font typeface="RJSNPS+MS-Gothic,Bold" panose="020B0600070205080204"/>
      <p:regular r:id="rId32"/>
    </p:embeddedFont>
    <p:embeddedFont>
      <p:font typeface="SLIOVH+YuGothic-Regular" panose="020B0600070205080204"/>
      <p:regular r:id="rId33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careathome.c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61887" y="550738"/>
            <a:ext cx="10718800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 smtClean="0">
                <a:solidFill>
                  <a:srgbClr val="000000"/>
                </a:solidFill>
                <a:latin typeface="RJSNPS+MS-Gothic,Bold"/>
                <a:cs typeface="RJSNPS+MS-Gothic,Bold"/>
              </a:rPr>
              <a:t>第59回社会福祉セミナー</a:t>
            </a:r>
            <a:r>
              <a:rPr lang="ja-JP" altLang="en-US" sz="3200" dirty="0" smtClean="0">
                <a:solidFill>
                  <a:srgbClr val="000000"/>
                </a:solidFill>
                <a:latin typeface="RJSNPS+MS-Gothic,Bold"/>
                <a:cs typeface="RJSNPS+MS-Gothic,Bold"/>
              </a:rPr>
              <a:t>　</a:t>
            </a:r>
            <a:r>
              <a:rPr sz="3200" dirty="0" err="1" smtClean="0">
                <a:solidFill>
                  <a:srgbClr val="000000"/>
                </a:solidFill>
                <a:latin typeface="RJSNPS+MS-Gothic,Bold"/>
                <a:cs typeface="RJSNPS+MS-Gothic,Bold"/>
              </a:rPr>
              <a:t>社会福祉の申請主義を考える</a:t>
            </a:r>
            <a:endParaRPr sz="3200" dirty="0">
              <a:solidFill>
                <a:srgbClr val="000000"/>
              </a:solidFill>
              <a:latin typeface="RJSNPS+MS-Gothic,Bold"/>
              <a:cs typeface="RJSNPS+MS-Gothic,Bold"/>
            </a:endParaRPr>
          </a:p>
          <a:p>
            <a:pPr marL="3683000" marR="0">
              <a:lnSpc>
                <a:spcPts val="2800"/>
              </a:lnSpc>
              <a:spcBef>
                <a:spcPts val="228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RJSNPS+MS-Gothic,Bold"/>
                <a:cs typeface="RJSNPS+MS-Gothic,Bold"/>
              </a:rPr>
              <a:t>2023年7月9日（日）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65087" y="1373697"/>
            <a:ext cx="10312400" cy="1295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 err="1">
                <a:solidFill>
                  <a:srgbClr val="000000"/>
                </a:solidFill>
                <a:latin typeface="RJSNPS+MS-Gothic,Bold"/>
                <a:cs typeface="RJSNPS+MS-Gothic,Bold"/>
              </a:rPr>
              <a:t>講座</a:t>
            </a:r>
            <a:r>
              <a:rPr sz="3200" dirty="0" smtClean="0">
                <a:solidFill>
                  <a:srgbClr val="000000"/>
                </a:solidFill>
                <a:latin typeface="RJSNPS+MS-Gothic,Bold"/>
                <a:cs typeface="RJSNPS+MS-Gothic,Bold"/>
              </a:rPr>
              <a:t>②</a:t>
            </a:r>
            <a:r>
              <a:rPr lang="ja-JP" altLang="en-US" sz="3200" dirty="0" smtClean="0">
                <a:solidFill>
                  <a:srgbClr val="000000"/>
                </a:solidFill>
                <a:latin typeface="RJSNPS+MS-Gothic,Bold"/>
                <a:cs typeface="RJSNPS+MS-Gothic,Bold"/>
              </a:rPr>
              <a:t>　</a:t>
            </a:r>
            <a:r>
              <a:rPr sz="32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海外との比較で考える</a:t>
            </a:r>
            <a:r>
              <a:rPr lang="ja-JP" altLang="en-US" sz="3200" dirty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32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「</a:t>
            </a:r>
            <a:r>
              <a:rPr sz="3200" dirty="0">
                <a:solidFill>
                  <a:srgbClr val="000000"/>
                </a:solidFill>
                <a:latin typeface="OAPALS+MS-Gothic"/>
                <a:cs typeface="OAPALS+MS-Gothic"/>
              </a:rPr>
              <a:t>攻めの福祉」の可能性</a:t>
            </a:r>
          </a:p>
          <a:p>
            <a:pPr marL="2844800" marR="0">
              <a:lnSpc>
                <a:spcPts val="3200"/>
              </a:lnSpc>
              <a:spcBef>
                <a:spcPts val="255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OAPALS+MS-Gothic"/>
                <a:cs typeface="OAPALS+MS-Gothic"/>
              </a:rPr>
              <a:t>カナダの事例から考える</a:t>
            </a:r>
          </a:p>
          <a:p>
            <a:pPr marL="4470400" marR="0">
              <a:lnSpc>
                <a:spcPts val="3200"/>
              </a:lnSpc>
              <a:spcBef>
                <a:spcPts val="205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OAPALS+MS-Gothic"/>
                <a:cs typeface="OAPALS+MS-Gothic"/>
              </a:rPr>
              <a:t>二木泉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1162" y="3068072"/>
            <a:ext cx="7143750" cy="42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50"/>
              </a:lnSpc>
              <a:spcBef>
                <a:spcPts val="0"/>
              </a:spcBef>
              <a:spcAft>
                <a:spcPts val="0"/>
              </a:spcAft>
            </a:pPr>
            <a:r>
              <a:rPr sz="3050" dirty="0">
                <a:solidFill>
                  <a:srgbClr val="000000"/>
                </a:solidFill>
                <a:latin typeface="OAPALS+MS-Gothic"/>
                <a:cs typeface="OAPALS+MS-Gothic"/>
              </a:rPr>
              <a:t>1.</a:t>
            </a:r>
            <a:r>
              <a:rPr sz="3050" spc="2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OAPALS+MS-Gothic"/>
                <a:cs typeface="OAPALS+MS-Gothic"/>
              </a:rPr>
              <a:t>カナダの基本情報とカナダの申請主義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1162" y="3606552"/>
            <a:ext cx="4857750" cy="846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50"/>
              </a:lnSpc>
              <a:spcBef>
                <a:spcPts val="50"/>
              </a:spcBef>
              <a:spcAft>
                <a:spcPts val="0"/>
              </a:spcAft>
            </a:pPr>
            <a:r>
              <a:rPr sz="3050" dirty="0">
                <a:solidFill>
                  <a:srgbClr val="000000"/>
                </a:solidFill>
                <a:latin typeface="OAPALS+MS-Gothic"/>
                <a:cs typeface="OAPALS+MS-Gothic"/>
              </a:rPr>
              <a:t>2.</a:t>
            </a:r>
            <a:r>
              <a:rPr sz="3050" spc="2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OAPALS+MS-Gothic"/>
                <a:cs typeface="OAPALS+MS-Gothic"/>
              </a:rPr>
              <a:t>申請を支援する取り組み</a:t>
            </a:r>
          </a:p>
          <a:p>
            <a:pPr marL="457200" marR="0">
              <a:lnSpc>
                <a:spcPts val="2650"/>
              </a:lnSpc>
              <a:spcBef>
                <a:spcPts val="662"/>
              </a:spcBef>
              <a:spcAft>
                <a:spcPts val="0"/>
              </a:spcAft>
            </a:pPr>
            <a:r>
              <a:rPr sz="2650" dirty="0">
                <a:solidFill>
                  <a:srgbClr val="000000"/>
                </a:solidFill>
                <a:latin typeface="OAPALS+MS-Gothic"/>
                <a:cs typeface="OAPALS+MS-Gothic"/>
              </a:rPr>
              <a:t>1)</a:t>
            </a:r>
            <a:r>
              <a:rPr sz="2650" spc="7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OAPALS+MS-Gothic"/>
                <a:cs typeface="OAPALS+MS-Gothic"/>
              </a:rPr>
              <a:t>情報提供(211・311)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38362" y="4498156"/>
            <a:ext cx="6445250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0"/>
              </a:lnSpc>
              <a:spcBef>
                <a:spcPts val="0"/>
              </a:spcBef>
              <a:spcAft>
                <a:spcPts val="0"/>
              </a:spcAft>
            </a:pPr>
            <a:r>
              <a:rPr sz="2650" dirty="0">
                <a:solidFill>
                  <a:srgbClr val="000000"/>
                </a:solidFill>
                <a:latin typeface="OAPALS+MS-Gothic"/>
                <a:cs typeface="OAPALS+MS-Gothic"/>
              </a:rPr>
              <a:t>2)</a:t>
            </a:r>
            <a:r>
              <a:rPr sz="2650" spc="7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OAPALS+MS-Gothic"/>
                <a:cs typeface="OAPALS+MS-Gothic"/>
              </a:rPr>
              <a:t>アウトリーチ(非営利民間団体の活用）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1162" y="4985264"/>
            <a:ext cx="8718550" cy="1266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50"/>
              </a:lnSpc>
              <a:spcBef>
                <a:spcPts val="50"/>
              </a:spcBef>
              <a:spcAft>
                <a:spcPts val="0"/>
              </a:spcAft>
            </a:pPr>
            <a:r>
              <a:rPr sz="3050" dirty="0">
                <a:solidFill>
                  <a:srgbClr val="000000"/>
                </a:solidFill>
                <a:latin typeface="OAPALS+MS-Gothic"/>
                <a:cs typeface="OAPALS+MS-Gothic"/>
              </a:rPr>
              <a:t>3.</a:t>
            </a:r>
            <a:r>
              <a:rPr sz="3050" spc="2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OAPALS+MS-Gothic"/>
                <a:cs typeface="OAPALS+MS-Gothic"/>
              </a:rPr>
              <a:t>申請を促すための取り組みの３つの例</a:t>
            </a:r>
          </a:p>
          <a:p>
            <a:pPr marL="457200" marR="0">
              <a:lnSpc>
                <a:spcPts val="2650"/>
              </a:lnSpc>
              <a:spcBef>
                <a:spcPts val="662"/>
              </a:spcBef>
              <a:spcAft>
                <a:spcPts val="0"/>
              </a:spcAft>
            </a:pPr>
            <a:r>
              <a:rPr sz="2650" dirty="0">
                <a:solidFill>
                  <a:srgbClr val="000000"/>
                </a:solidFill>
                <a:latin typeface="OAPALS+MS-Gothic"/>
                <a:cs typeface="OAPALS+MS-Gothic"/>
              </a:rPr>
              <a:t>1)</a:t>
            </a:r>
            <a:r>
              <a:rPr sz="2650" spc="7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OAPALS+MS-Gothic"/>
                <a:cs typeface="OAPALS+MS-Gothic"/>
              </a:rPr>
              <a:t>非営利民間団体の活用とソーシャルワーカーの活躍</a:t>
            </a:r>
          </a:p>
          <a:p>
            <a:pPr marL="457200" marR="0">
              <a:lnSpc>
                <a:spcPts val="2650"/>
              </a:lnSpc>
              <a:spcBef>
                <a:spcPts val="658"/>
              </a:spcBef>
              <a:spcAft>
                <a:spcPts val="0"/>
              </a:spcAft>
            </a:pPr>
            <a:r>
              <a:rPr sz="2650" dirty="0">
                <a:solidFill>
                  <a:srgbClr val="000000"/>
                </a:solidFill>
                <a:latin typeface="OAPALS+MS-Gothic"/>
                <a:cs typeface="OAPALS+MS-Gothic"/>
              </a:rPr>
              <a:t>2)</a:t>
            </a:r>
            <a:r>
              <a:rPr sz="2650" spc="7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OAPALS+MS-Gothic"/>
                <a:cs typeface="OAPALS+MS-Gothic"/>
              </a:rPr>
              <a:t>ハームリダクション・アプローチ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38362" y="6296984"/>
            <a:ext cx="6610350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0"/>
              </a:lnSpc>
              <a:spcBef>
                <a:spcPts val="0"/>
              </a:spcBef>
              <a:spcAft>
                <a:spcPts val="0"/>
              </a:spcAft>
            </a:pPr>
            <a:r>
              <a:rPr sz="2650" dirty="0">
                <a:solidFill>
                  <a:srgbClr val="000000"/>
                </a:solidFill>
                <a:latin typeface="OAPALS+MS-Gothic"/>
                <a:cs typeface="OAPALS+MS-Gothic"/>
              </a:rPr>
              <a:t>3)</a:t>
            </a:r>
            <a:r>
              <a:rPr sz="2650" spc="7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OAPALS+MS-Gothic"/>
                <a:cs typeface="OAPALS+MS-Gothic"/>
              </a:rPr>
              <a:t>トラウマ・インフォームド・アプローチ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184573" y="6475818"/>
            <a:ext cx="229641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1290" y="462820"/>
            <a:ext cx="9052749" cy="1839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835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申請を促すための取り組み</a:t>
            </a:r>
            <a:r>
              <a:rPr lang="ja-JP" altLang="en-US" sz="4400" dirty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44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1</a:t>
            </a:r>
            <a:endParaRPr sz="4400" dirty="0">
              <a:solidFill>
                <a:srgbClr val="000000"/>
              </a:solidFill>
              <a:latin typeface="OAPALS+MS-Gothic"/>
              <a:cs typeface="OAPALS+MS-Gothic"/>
            </a:endParaRPr>
          </a:p>
          <a:p>
            <a:pPr marL="518350" marR="0">
              <a:lnSpc>
                <a:spcPts val="4400"/>
              </a:lnSpc>
              <a:spcBef>
                <a:spcPts val="351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OAPALS+MS-Gothic"/>
                <a:cs typeface="OAPALS+MS-Gothic"/>
              </a:rPr>
              <a:t>非営利民間団体の活用とSWの活躍</a:t>
            </a:r>
          </a:p>
          <a:p>
            <a:pPr marL="0" marR="0">
              <a:lnSpc>
                <a:spcPts val="3200"/>
              </a:lnSpc>
              <a:spcBef>
                <a:spcPts val="1828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OAPALS+MS-Gothic"/>
                <a:cs typeface="OAPALS+MS-Gothic"/>
              </a:rPr>
              <a:t>カナダの非営利民間団体とSWの役割とは…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8490" y="2831655"/>
            <a:ext cx="594360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・福祉制度をナビゲートし申請をサポート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8490" y="3543871"/>
            <a:ext cx="10515600" cy="1055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・行政による（委託・助成を含む）福祉サービスやプログラムの実施と開発</a:t>
            </a:r>
          </a:p>
          <a:p>
            <a:pPr marL="0" marR="0">
              <a:lnSpc>
                <a:spcPts val="2400"/>
              </a:lnSpc>
              <a:spcBef>
                <a:spcPts val="320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・カウンセリング等の心理的サポートと心理セラピー（SW修士以上）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8490" y="4968304"/>
            <a:ext cx="10515600" cy="635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・人々の声を拾い声をあげる→制度や政策を提言し、現実していく（</a:t>
            </a:r>
            <a:r>
              <a:rPr sz="2400" u="sng" dirty="0">
                <a:solidFill>
                  <a:srgbClr val="000000"/>
                </a:solidFill>
                <a:latin typeface="OAPALS+MS-Gothic"/>
                <a:cs typeface="OAPALS+MS-Gothic"/>
              </a:rPr>
              <a:t>反抑圧</a:t>
            </a:r>
          </a:p>
          <a:p>
            <a:pPr marL="0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dirty="0">
                <a:solidFill>
                  <a:srgbClr val="000000"/>
                </a:solidFill>
                <a:latin typeface="OAPALS+MS-Gothic"/>
                <a:cs typeface="OAPALS+MS-Gothic"/>
              </a:rPr>
              <a:t>/AOP/反差別SW</a:t>
            </a: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 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25690" y="5974873"/>
            <a:ext cx="929640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APALS+MS-Gothic"/>
                <a:cs typeface="OAPALS+MS-Gothic"/>
              </a:rPr>
              <a:t>SWは国の国家資格ではなく、各大学・大学院で独自に養成され、SW協会への登録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356167" y="6428489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40" y="764571"/>
            <a:ext cx="2667000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OAPALS+MS-Gothic"/>
                <a:cs typeface="OAPALS+MS-Gothic"/>
              </a:rPr>
              <a:t>AOPとは？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962880"/>
            <a:ext cx="9918888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AOP(Anti-oppressive</a:t>
            </a:r>
            <a:r>
              <a:rPr lang="ja-JP" altLang="en-US" sz="2800" dirty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28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practice</a:t>
            </a:r>
            <a:r>
              <a:rPr lang="ja-JP" altLang="en-US" sz="2800" dirty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28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=</a:t>
            </a:r>
            <a:r>
              <a:rPr lang="ja-JP" altLang="en-US" sz="2800" dirty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28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反抑圧的実践</a:t>
            </a:r>
            <a:r>
              <a:rPr sz="2800" dirty="0">
                <a:solidFill>
                  <a:srgbClr val="000000"/>
                </a:solidFill>
                <a:latin typeface="OAPALS+MS-Gothic"/>
                <a:cs typeface="OAPALS+MS-Gothic"/>
              </a:rPr>
              <a:t>)とは・・・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40" y="2431256"/>
            <a:ext cx="10464800" cy="2441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OAPALS+MS-Gothic"/>
                <a:cs typeface="OAPALS+MS-Gothic"/>
              </a:rPr>
              <a:t>「個人やグループに対して、不当な行為（個人の行動、社会的な</a:t>
            </a:r>
          </a:p>
          <a:p>
            <a:pPr marL="0" marR="0">
              <a:lnSpc>
                <a:spcPts val="268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OAPALS+MS-Gothic"/>
                <a:cs typeface="OAPALS+MS-Gothic"/>
              </a:rPr>
              <a:t>政策や施策など）が行われること（例えば社会への参加権や基本</a:t>
            </a:r>
          </a:p>
          <a:p>
            <a:pPr marL="0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OAPALS+MS-Gothic"/>
                <a:cs typeface="OAPALS+MS-Gothic"/>
              </a:rPr>
              <a:t>的人権及び個人の自由を侵害したり、信仰、価値観、規則そして</a:t>
            </a:r>
          </a:p>
          <a:p>
            <a:pPr marL="0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OAPALS+MS-Gothic"/>
                <a:cs typeface="OAPALS+MS-Gothic"/>
              </a:rPr>
              <a:t>生き方を強制したり、安定して生きる道を奪ったりすること）」</a:t>
            </a:r>
          </a:p>
          <a:p>
            <a:pPr marL="0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OAPALS+MS-Gothic"/>
                <a:cs typeface="OAPALS+MS-Gothic"/>
              </a:rPr>
              <a:t>を</a:t>
            </a:r>
            <a:r>
              <a:rPr sz="2800" u="sng" dirty="0">
                <a:solidFill>
                  <a:srgbClr val="000000"/>
                </a:solidFill>
                <a:latin typeface="OAPALS+MS-Gothic"/>
                <a:cs typeface="OAPALS+MS-Gothic"/>
              </a:rPr>
              <a:t>社会的抑圧</a:t>
            </a:r>
            <a:r>
              <a:rPr sz="2800" dirty="0">
                <a:solidFill>
                  <a:srgbClr val="000000"/>
                </a:solidFill>
                <a:latin typeface="OAPALS+MS-Gothic"/>
                <a:cs typeface="OAPALS+MS-Gothic"/>
              </a:rPr>
              <a:t>と捉え、意識的・無意識的にかぎらず、抑圧はどこ</a:t>
            </a:r>
          </a:p>
          <a:p>
            <a:pPr marL="0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OAPALS+MS-Gothic"/>
                <a:cs typeface="OAPALS+MS-Gothic"/>
              </a:rPr>
              <a:t>にでも存在するものという前提のもと、抑圧と闘うため社会正義</a:t>
            </a:r>
          </a:p>
          <a:p>
            <a:pPr marL="0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OAPALS+MS-Gothic"/>
                <a:cs typeface="OAPALS+MS-Gothic"/>
              </a:rPr>
              <a:t>に根差したソーシャルワークアプローチ。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40" y="5234020"/>
            <a:ext cx="10123299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RTKILT+Meiryo"/>
                <a:cs typeface="RTKILT+Meiryo"/>
              </a:rPr>
              <a:t>（参照：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Bains,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D.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Ed.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(2017)</a:t>
            </a:r>
            <a:r>
              <a:rPr sz="20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Doing</a:t>
            </a:r>
            <a:r>
              <a:rPr sz="20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Anti-oppressive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Practice: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Social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Justice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Social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Work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(3rd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ed.),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40" y="5477860"/>
            <a:ext cx="10304585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Fernwood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Publishing.</a:t>
            </a:r>
            <a:r>
              <a:rPr sz="2000" spc="-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RTKILT+Meiryo"/>
                <a:cs typeface="RTKILT+Meiryo"/>
              </a:rPr>
              <a:t>坂本いづみ他著『脱「いい子」のソーシャルワークー反抑圧的な実践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9640" y="5721700"/>
            <a:ext cx="3200400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RTKILT+Meiryo"/>
                <a:cs typeface="RTKILT+Meiryo"/>
              </a:rPr>
              <a:t>と理論ー』、現代書館。）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40" y="764571"/>
            <a:ext cx="5740400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OAPALS+MS-Gothic"/>
                <a:cs typeface="OAPALS+MS-Gothic"/>
              </a:rPr>
              <a:t>反抑圧的実践/AOPとは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52700" y="1902777"/>
            <a:ext cx="7239000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OAPALS+MS-Gothic"/>
                <a:cs typeface="OAPALS+MS-Gothic"/>
              </a:rPr>
              <a:t>反抑圧的実践（反抑圧主義）AOPは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6800" y="2523553"/>
            <a:ext cx="10668000" cy="17368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OAPALS+MS-Gothic"/>
                <a:cs typeface="OAPALS+MS-Gothic"/>
              </a:rPr>
              <a:t>専門職またはそこに関わる人としての</a:t>
            </a:r>
          </a:p>
          <a:p>
            <a:pPr marL="228600" marR="0">
              <a:lnSpc>
                <a:spcPts val="3600"/>
              </a:lnSpc>
              <a:spcBef>
                <a:spcPts val="1288"/>
              </a:spcBef>
              <a:spcAft>
                <a:spcPts val="0"/>
              </a:spcAft>
            </a:pPr>
            <a:r>
              <a:rPr sz="3600" u="sng" dirty="0">
                <a:solidFill>
                  <a:srgbClr val="000000"/>
                </a:solidFill>
                <a:latin typeface="OAPALS+MS-Gothic"/>
                <a:cs typeface="OAPALS+MS-Gothic"/>
              </a:rPr>
              <a:t>価値観・考え方・方向性・あり方・目的・目標</a:t>
            </a:r>
          </a:p>
          <a:p>
            <a:pPr marL="0" marR="0">
              <a:lnSpc>
                <a:spcPts val="3600"/>
              </a:lnSpc>
              <a:spcBef>
                <a:spcPts val="1288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OAPALS+MS-Gothic"/>
                <a:cs typeface="OAPALS+MS-Gothic"/>
              </a:rPr>
              <a:t>ともいえ、カナダのSW教育では主流になっている。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40" y="811919"/>
            <a:ext cx="9093200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OAPALS+MS-Gothic"/>
                <a:cs typeface="OAPALS+MS-Gothic"/>
              </a:rPr>
              <a:t>ソーシャルワークのグローバル定義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2306170"/>
            <a:ext cx="10464800" cy="3388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OAPALS+MS-Gothic"/>
                <a:cs typeface="OAPALS+MS-Gothic"/>
              </a:rPr>
              <a:t>ソーシャルワークは、社会変革と社会開発、社会的結束、および</a:t>
            </a:r>
          </a:p>
          <a:p>
            <a:pPr marL="0" marR="0">
              <a:lnSpc>
                <a:spcPts val="2800"/>
              </a:lnSpc>
              <a:spcBef>
                <a:spcPts val="560"/>
              </a:spcBef>
              <a:spcAft>
                <a:spcPts val="0"/>
              </a:spcAft>
            </a:pPr>
            <a:r>
              <a:rPr sz="28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人々のエンパワメントと解放を促進する</a:t>
            </a:r>
            <a:r>
              <a:rPr sz="2800" dirty="0" err="1">
                <a:solidFill>
                  <a:srgbClr val="000000"/>
                </a:solidFill>
                <a:latin typeface="OAPALS+MS-Gothic"/>
                <a:cs typeface="OAPALS+MS-Gothic"/>
              </a:rPr>
              <a:t>、実践に基づいた専門</a:t>
            </a:r>
            <a:endParaRPr sz="2800" dirty="0">
              <a:solidFill>
                <a:srgbClr val="000000"/>
              </a:solidFill>
              <a:latin typeface="OAPALS+MS-Gothic"/>
              <a:cs typeface="OAPALS+MS-Gothic"/>
            </a:endParaRPr>
          </a:p>
          <a:p>
            <a:pPr marL="0" marR="0">
              <a:lnSpc>
                <a:spcPts val="2800"/>
              </a:lnSpc>
              <a:spcBef>
                <a:spcPts val="510"/>
              </a:spcBef>
              <a:spcAft>
                <a:spcPts val="0"/>
              </a:spcAft>
            </a:pPr>
            <a:r>
              <a:rPr sz="2800" dirty="0" err="1">
                <a:solidFill>
                  <a:srgbClr val="000000"/>
                </a:solidFill>
                <a:latin typeface="OAPALS+MS-Gothic"/>
                <a:cs typeface="OAPALS+MS-Gothic"/>
              </a:rPr>
              <a:t>職であり学問である</a:t>
            </a:r>
            <a:r>
              <a:rPr sz="28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。社会正義</a:t>
            </a:r>
            <a:r>
              <a:rPr sz="2800" dirty="0" err="1">
                <a:solidFill>
                  <a:srgbClr val="000000"/>
                </a:solidFill>
                <a:latin typeface="OAPALS+MS-Gothic"/>
                <a:cs typeface="OAPALS+MS-Gothic"/>
              </a:rPr>
              <a:t>、人権、集団的責任、および多</a:t>
            </a:r>
            <a:endParaRPr sz="2800" dirty="0">
              <a:solidFill>
                <a:srgbClr val="000000"/>
              </a:solidFill>
              <a:latin typeface="OAPALS+MS-Gothic"/>
              <a:cs typeface="OAPALS+MS-Gothic"/>
            </a:endParaRPr>
          </a:p>
          <a:p>
            <a:pPr marL="0" marR="0">
              <a:lnSpc>
                <a:spcPts val="2800"/>
              </a:lnSpc>
              <a:spcBef>
                <a:spcPts val="55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OAPALS+MS-Gothic"/>
                <a:cs typeface="OAPALS+MS-Gothic"/>
              </a:rPr>
              <a:t>様性尊重の諸原理は、ソーシャルワークの中核をなす。ソーシャ</a:t>
            </a:r>
          </a:p>
          <a:p>
            <a:pPr marL="0" marR="0">
              <a:lnSpc>
                <a:spcPts val="2800"/>
              </a:lnSpc>
              <a:spcBef>
                <a:spcPts val="51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OAPALS+MS-Gothic"/>
                <a:cs typeface="OAPALS+MS-Gothic"/>
              </a:rPr>
              <a:t>ルワークの理論、社会科学、人文学および地域・民族固有の知を</a:t>
            </a:r>
          </a:p>
          <a:p>
            <a:pPr marL="0" marR="0">
              <a:lnSpc>
                <a:spcPts val="2800"/>
              </a:lnSpc>
              <a:spcBef>
                <a:spcPts val="559"/>
              </a:spcBef>
              <a:spcAft>
                <a:spcPts val="0"/>
              </a:spcAft>
            </a:pPr>
            <a:r>
              <a:rPr sz="2800" dirty="0" err="1">
                <a:solidFill>
                  <a:srgbClr val="000000"/>
                </a:solidFill>
                <a:latin typeface="OAPALS+MS-Gothic"/>
                <a:cs typeface="OAPALS+MS-Gothic"/>
              </a:rPr>
              <a:t>基盤として</a:t>
            </a:r>
            <a:r>
              <a:rPr sz="28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、ソーシャルワークは</a:t>
            </a:r>
            <a:r>
              <a:rPr sz="2800" dirty="0" err="1">
                <a:solidFill>
                  <a:srgbClr val="000000"/>
                </a:solidFill>
                <a:latin typeface="OAPALS+MS-Gothic"/>
                <a:cs typeface="OAPALS+MS-Gothic"/>
              </a:rPr>
              <a:t>、生活課題に取り組みウェル</a:t>
            </a:r>
            <a:endParaRPr sz="2800" dirty="0">
              <a:solidFill>
                <a:srgbClr val="000000"/>
              </a:solidFill>
              <a:latin typeface="OAPALS+MS-Gothic"/>
              <a:cs typeface="OAPALS+MS-Gothic"/>
            </a:endParaRPr>
          </a:p>
          <a:p>
            <a:pPr marL="0" marR="0">
              <a:lnSpc>
                <a:spcPts val="2800"/>
              </a:lnSpc>
              <a:spcBef>
                <a:spcPts val="56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OAPALS+MS-Gothic"/>
                <a:cs typeface="OAPALS+MS-Gothic"/>
              </a:rPr>
              <a:t>ビーイングを高めるよう、人々やさまざまな構造に働きかける。</a:t>
            </a:r>
          </a:p>
          <a:p>
            <a:pPr marL="0" marR="0">
              <a:lnSpc>
                <a:spcPts val="2000"/>
              </a:lnSpc>
              <a:spcBef>
                <a:spcPts val="1422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APALS+MS-Gothic"/>
                <a:cs typeface="OAPALS+MS-Gothic"/>
              </a:rPr>
              <a:t>（</a:t>
            </a:r>
            <a:r>
              <a:rPr sz="2000" dirty="0" err="1">
                <a:solidFill>
                  <a:srgbClr val="000000"/>
                </a:solidFill>
                <a:latin typeface="OAPALS+MS-Gothic"/>
                <a:cs typeface="OAPALS+MS-Gothic"/>
              </a:rPr>
              <a:t>社会福祉専門職団体協議会国際委員会＋日本福祉教育学校連盟による日本語訳</a:t>
            </a:r>
            <a:r>
              <a:rPr sz="20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）</a:t>
            </a:r>
            <a:endParaRPr sz="2000" dirty="0">
              <a:solidFill>
                <a:srgbClr val="000000"/>
              </a:solidFill>
              <a:latin typeface="OAPALS+MS-Gothic"/>
              <a:cs typeface="OAPALS+MS-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40" y="462820"/>
            <a:ext cx="8534400" cy="1200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申請を促すための取り組み</a:t>
            </a:r>
            <a:r>
              <a:rPr lang="ja-JP" altLang="en-US" sz="44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44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2</a:t>
            </a:r>
            <a:endParaRPr sz="4400" dirty="0">
              <a:solidFill>
                <a:srgbClr val="000000"/>
              </a:solidFill>
              <a:latin typeface="OAPALS+MS-Gothic"/>
              <a:cs typeface="OAPALS+MS-Gothic"/>
            </a:endParaRPr>
          </a:p>
          <a:p>
            <a:pPr marL="0" marR="0">
              <a:lnSpc>
                <a:spcPts val="4400"/>
              </a:lnSpc>
              <a:spcBef>
                <a:spcPts val="351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OAPALS+MS-Gothic"/>
                <a:cs typeface="OAPALS+MS-Gothic"/>
              </a:rPr>
              <a:t>ハームリダクション・アプローチ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9614" y="1923733"/>
            <a:ext cx="11125200" cy="1051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ハームリダクションとは使用を禁止したり、処罰したり矯正するのではなく、被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sz="2400" dirty="0" err="1">
                <a:solidFill>
                  <a:srgbClr val="000000"/>
                </a:solidFill>
                <a:latin typeface="OAPALS+MS-Gothic"/>
                <a:cs typeface="OAPALS+MS-Gothic"/>
              </a:rPr>
              <a:t>害を少なくすることを目的としたエビデンスべースド（科学的根拠に基づく</a:t>
            </a:r>
            <a:r>
              <a:rPr sz="24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）</a:t>
            </a:r>
            <a:endParaRPr lang="en-US" sz="2400" dirty="0" smtClean="0">
              <a:solidFill>
                <a:srgbClr val="000000"/>
              </a:solidFill>
              <a:latin typeface="OAPALS+MS-Gothic"/>
              <a:cs typeface="OAPALS+MS-Gothic"/>
            </a:endParaRP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sz="24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の取り組みや政策</a:t>
            </a:r>
            <a:endParaRPr sz="2400" dirty="0">
              <a:solidFill>
                <a:srgbClr val="000000"/>
              </a:solidFill>
              <a:latin typeface="OAPALS+MS-Gothic"/>
              <a:cs typeface="OAPALS+MS-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3352" y="3082760"/>
            <a:ext cx="76200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例）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3352" y="3425660"/>
            <a:ext cx="8077200" cy="1615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カナダのスーパーバイズド・コンサンプション・サービス</a:t>
            </a:r>
          </a:p>
          <a:p>
            <a:pPr marL="457200" marR="0">
              <a:lnSpc>
                <a:spcPts val="2737"/>
              </a:lnSpc>
              <a:spcBef>
                <a:spcPts val="874"/>
              </a:spcBef>
              <a:spcAft>
                <a:spcPts val="0"/>
              </a:spcAft>
            </a:pPr>
            <a:r>
              <a:rPr sz="24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450" spc="3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安全に清潔な器具を用いて薬物が接種できるセン</a:t>
            </a:r>
          </a:p>
          <a:p>
            <a:pPr marL="457200" marR="0">
              <a:lnSpc>
                <a:spcPts val="2737"/>
              </a:lnSpc>
              <a:spcBef>
                <a:spcPts val="642"/>
              </a:spcBef>
              <a:spcAft>
                <a:spcPts val="0"/>
              </a:spcAft>
            </a:pPr>
            <a:r>
              <a:rPr sz="24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450" spc="3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専門スタッフを配置することでオーバードーズに</a:t>
            </a:r>
            <a:endParaRPr lang="en-US" sz="2400" dirty="0" smtClean="0">
              <a:solidFill>
                <a:srgbClr val="000000"/>
              </a:solidFill>
              <a:latin typeface="OAPALS+MS-Gothic"/>
              <a:cs typeface="OAPALS+MS-Gothic"/>
            </a:endParaRPr>
          </a:p>
          <a:p>
            <a:pPr marL="457200" marR="0">
              <a:lnSpc>
                <a:spcPts val="2737"/>
              </a:lnSpc>
              <a:spcBef>
                <a:spcPts val="642"/>
              </a:spcBef>
              <a:spcAft>
                <a:spcPts val="0"/>
              </a:spcAft>
            </a:pPr>
            <a:r>
              <a:rPr lang="ja-JP" altLang="en-US" sz="2400" dirty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24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よる事故を防止する</a:t>
            </a: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2452" y="5088883"/>
            <a:ext cx="7239000" cy="771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sz="24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450" spc="3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トロント市内に</a:t>
            </a: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9ヶ所＋ホームレスシェルター内に</a:t>
            </a:r>
          </a:p>
          <a:p>
            <a:pPr marL="0" marR="0">
              <a:lnSpc>
                <a:spcPts val="2400"/>
              </a:lnSpc>
              <a:spcBef>
                <a:spcPts val="690"/>
              </a:spcBef>
              <a:spcAft>
                <a:spcPts val="0"/>
              </a:spcAft>
            </a:pPr>
            <a:r>
              <a:rPr lang="ja-JP" altLang="en-US" sz="24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24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シェルター利用者向けセンターも</a:t>
            </a: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06785" y="6475818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162014" y="6520376"/>
            <a:ext cx="2205143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Photo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Toronto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Star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-27384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40" y="462820"/>
            <a:ext cx="10210800" cy="1200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OAPALS+MS-Gothic"/>
                <a:cs typeface="OAPALS+MS-Gothic"/>
              </a:rPr>
              <a:t>スーパーバイズド・コンサンプション・</a:t>
            </a:r>
          </a:p>
          <a:p>
            <a:pPr marL="0" marR="0">
              <a:lnSpc>
                <a:spcPts val="4400"/>
              </a:lnSpc>
              <a:spcBef>
                <a:spcPts val="351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OAPALS+MS-Gothic"/>
                <a:cs typeface="OAPALS+MS-Gothic"/>
              </a:rPr>
              <a:t>サービス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3511" y="1843404"/>
            <a:ext cx="6451600" cy="5826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APALS+MS-Gothic"/>
                <a:cs typeface="OAPALS+MS-Gothic"/>
              </a:rPr>
              <a:t>2003年にバンクーバーに公的センターがオープン。トロントでは民間</a:t>
            </a:r>
          </a:p>
          <a:p>
            <a:pPr marL="0" marR="0">
              <a:lnSpc>
                <a:spcPts val="134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APALS+MS-Gothic"/>
                <a:cs typeface="OAPALS+MS-Gothic"/>
              </a:rPr>
              <a:t>団体が公園にテントを設置したことが最初で2017年に公的センターが</a:t>
            </a:r>
          </a:p>
          <a:p>
            <a:pPr marL="0" marR="0">
              <a:lnSpc>
                <a:spcPts val="1344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APALS+MS-Gothic"/>
                <a:cs typeface="OAPALS+MS-Gothic"/>
              </a:rPr>
              <a:t>保健センター内にオープン。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3511" y="2482469"/>
            <a:ext cx="6654800" cy="411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APALS+MS-Gothic"/>
                <a:cs typeface="OAPALS+MS-Gothic"/>
              </a:rPr>
              <a:t>2021年現在、カナダ全土で37ヶ所、世界的には11カ国に100ヶ所以上</a:t>
            </a:r>
          </a:p>
          <a:p>
            <a:pPr marL="0" marR="0">
              <a:lnSpc>
                <a:spcPts val="134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APALS+MS-Gothic"/>
                <a:cs typeface="OAPALS+MS-Gothic"/>
              </a:rPr>
              <a:t>ある（ドイツ、オーストラリア、スペイン、オランダ、スイスなど）。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3511" y="2950845"/>
            <a:ext cx="6451600" cy="411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APALS+MS-Gothic"/>
                <a:cs typeface="OAPALS+MS-Gothic"/>
              </a:rPr>
              <a:t>個人による薬物の所持と使用が「非犯罪化」されていることが前提と</a:t>
            </a:r>
          </a:p>
          <a:p>
            <a:pPr marL="0" marR="0">
              <a:lnSpc>
                <a:spcPts val="134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APALS+MS-Gothic"/>
                <a:cs typeface="OAPALS+MS-Gothic"/>
              </a:rPr>
              <a:t>なる。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3511" y="3501008"/>
            <a:ext cx="632460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APALS+MS-Gothic"/>
                <a:cs typeface="OAPALS+MS-Gothic"/>
              </a:rPr>
              <a:t>ハームリダクションは「禁止や処罰はその人の回復の手助け</a:t>
            </a:r>
          </a:p>
          <a:p>
            <a:pPr marL="0" marR="0">
              <a:lnSpc>
                <a:spcPts val="1511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 err="1">
                <a:solidFill>
                  <a:srgbClr val="000000"/>
                </a:solidFill>
                <a:latin typeface="OAPALS+MS-Gothic"/>
                <a:cs typeface="OAPALS+MS-Gothic"/>
              </a:rPr>
              <a:t>にはならない」というエビデンスに基づく</a:t>
            </a:r>
            <a:r>
              <a:rPr sz="18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。</a:t>
            </a:r>
            <a:endParaRPr sz="1800" dirty="0">
              <a:solidFill>
                <a:srgbClr val="000000"/>
              </a:solidFill>
              <a:latin typeface="OAPALS+MS-Gothic"/>
              <a:cs typeface="OAPALS+MS-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3511" y="4077072"/>
            <a:ext cx="312420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APALS+MS-Gothic"/>
                <a:cs typeface="OAPALS+MS-Gothic"/>
              </a:rPr>
              <a:t>ハームリダクションによって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83511" y="4365104"/>
            <a:ext cx="6324600" cy="777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APALS+MS-Gothic"/>
                <a:cs typeface="OAPALS+MS-Gothic"/>
              </a:rPr>
              <a:t>・オーバードーズなどの事故が減らせる</a:t>
            </a:r>
          </a:p>
          <a:p>
            <a:pPr marL="0" marR="0">
              <a:lnSpc>
                <a:spcPts val="1800"/>
              </a:lnSpc>
              <a:spcBef>
                <a:spcPts val="71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APALS+MS-Gothic"/>
                <a:cs typeface="OAPALS+MS-Gothic"/>
              </a:rPr>
              <a:t>・専門スタッフがいることで薬物から脱する時の手助けを得</a:t>
            </a:r>
          </a:p>
          <a:p>
            <a:pPr marL="0" marR="0">
              <a:lnSpc>
                <a:spcPts val="1511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APALS+MS-Gothic"/>
                <a:cs typeface="OAPALS+MS-Gothic"/>
              </a:rPr>
              <a:t>やすい。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3511" y="5157192"/>
            <a:ext cx="6324600" cy="458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APALS+MS-Gothic"/>
                <a:cs typeface="OAPALS+MS-Gothic"/>
              </a:rPr>
              <a:t>・つながりを持つことで必要な時に各種福祉サービスにつな</a:t>
            </a:r>
          </a:p>
          <a:p>
            <a:pPr marL="0" marR="0">
              <a:lnSpc>
                <a:spcPts val="1511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APALS+MS-Gothic"/>
                <a:cs typeface="OAPALS+MS-Gothic"/>
              </a:rPr>
              <a:t>がることが可能。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83511" y="5589240"/>
            <a:ext cx="6256883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 err="1">
                <a:solidFill>
                  <a:srgbClr val="000000"/>
                </a:solidFill>
                <a:latin typeface="RTKILT+Meiryo"/>
                <a:cs typeface="RTKILT+Meiryo"/>
              </a:rPr>
              <a:t>参照：</a:t>
            </a:r>
            <a:r>
              <a:rPr sz="1200" dirty="0" err="1" smtClean="0">
                <a:solidFill>
                  <a:srgbClr val="000000"/>
                </a:solidFill>
                <a:latin typeface="RTKILT+Meiryo"/>
                <a:cs typeface="RTKILT+Meiryo"/>
              </a:rPr>
              <a:t>Ontario</a:t>
            </a:r>
            <a:r>
              <a:rPr lang="ja-JP" altLang="en-US" sz="1200" dirty="0">
                <a:solidFill>
                  <a:srgbClr val="000000"/>
                </a:solidFill>
                <a:latin typeface="RTKILT+Meiryo"/>
                <a:cs typeface="RTKILT+Meiryo"/>
              </a:rPr>
              <a:t> </a:t>
            </a:r>
            <a:r>
              <a:rPr sz="1200" dirty="0" smtClean="0">
                <a:solidFill>
                  <a:srgbClr val="000000"/>
                </a:solidFill>
                <a:latin typeface="RTKILT+Meiryo"/>
                <a:cs typeface="RTKILT+Meiryo"/>
              </a:rPr>
              <a:t>HIV</a:t>
            </a:r>
            <a:r>
              <a:rPr lang="en-US" sz="1200" dirty="0">
                <a:solidFill>
                  <a:srgbClr val="000000"/>
                </a:solidFill>
                <a:latin typeface="RTKILT+Meiryo"/>
                <a:cs typeface="RTKILT+Meiryo"/>
              </a:rPr>
              <a:t> </a:t>
            </a:r>
            <a:r>
              <a:rPr sz="1200" dirty="0" smtClean="0">
                <a:solidFill>
                  <a:srgbClr val="000000"/>
                </a:solidFill>
                <a:latin typeface="RTKILT+Meiryo"/>
                <a:cs typeface="RTKILT+Meiryo"/>
              </a:rPr>
              <a:t>Treatment</a:t>
            </a:r>
            <a:r>
              <a:rPr lang="en-US" sz="1200" dirty="0">
                <a:solidFill>
                  <a:srgbClr val="000000"/>
                </a:solidFill>
                <a:latin typeface="RTKILT+Meiryo"/>
                <a:cs typeface="RTKILT+Meiryo"/>
              </a:rPr>
              <a:t> </a:t>
            </a:r>
            <a:r>
              <a:rPr sz="1200" dirty="0" smtClean="0">
                <a:solidFill>
                  <a:srgbClr val="000000"/>
                </a:solidFill>
                <a:latin typeface="RTKILT+Meiryo"/>
                <a:cs typeface="RTKILT+Meiryo"/>
              </a:rPr>
              <a:t>Network</a:t>
            </a:r>
            <a:r>
              <a:rPr lang="en-US" sz="1200" dirty="0">
                <a:solidFill>
                  <a:srgbClr val="000000"/>
                </a:solidFill>
                <a:latin typeface="RTKILT+Meiryo"/>
                <a:cs typeface="RTKILT+Meiryo"/>
              </a:rPr>
              <a:t> </a:t>
            </a:r>
            <a:r>
              <a:rPr sz="1200" dirty="0" smtClean="0">
                <a:solidFill>
                  <a:srgbClr val="000000"/>
                </a:solidFill>
                <a:latin typeface="RTKILT+Meiryo"/>
                <a:cs typeface="RTKILT+Meiryo"/>
              </a:rPr>
              <a:t>https</a:t>
            </a:r>
            <a:r>
              <a:rPr sz="1200" dirty="0">
                <a:solidFill>
                  <a:srgbClr val="000000"/>
                </a:solidFill>
                <a:latin typeface="RTKILT+Meiryo"/>
                <a:cs typeface="RTKILT+Meiryo"/>
              </a:rPr>
              <a:t>://www.ohtn.on.ca/rapid-response-a-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83511" y="5805264"/>
            <a:ext cx="631887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RTKILT+Meiryo"/>
                <a:cs typeface="RTKILT+Meiryo"/>
              </a:rPr>
              <a:t>review-of-structural-process-and-outcome-measures-for-supervised-consumption-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83513" y="6082945"/>
            <a:ext cx="7975600" cy="660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LIOVH+YuGothic-Regular"/>
                <a:cs typeface="SLIOVH+YuGothic-Regular"/>
              </a:rPr>
              <a:t>これはアウトリーチによって積極的に介入していくよりも、向こうから来るのを待つというアプ</a:t>
            </a:r>
          </a:p>
          <a:p>
            <a:pPr marL="0" marR="0">
              <a:lnSpc>
                <a:spcPts val="1542"/>
              </a:lnSpc>
              <a:spcBef>
                <a:spcPts val="18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LIOVH+YuGothic-Regular"/>
                <a:cs typeface="SLIOVH+YuGothic-Regular"/>
              </a:rPr>
              <a:t>ローチとも言えます。またホームレスシェルターなどでも、匿名で利用できる、ペットを連れて行</a:t>
            </a:r>
          </a:p>
          <a:p>
            <a:pPr marL="0" marR="0">
              <a:lnSpc>
                <a:spcPts val="1542"/>
              </a:lnSpc>
              <a:spcBef>
                <a:spcPts val="18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LIOVH+YuGothic-Regular"/>
                <a:cs typeface="SLIOVH+YuGothic-Regular"/>
              </a:rPr>
              <a:t>ける、カップルで同じセンターを利用できるなどハームリダクションアプローチが進んでいます。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176601" y="6075257"/>
            <a:ext cx="1940077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Photo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CBC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news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106785" y="6475818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40" y="462820"/>
            <a:ext cx="10210800" cy="1200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申請を促すための取り組み</a:t>
            </a:r>
            <a:r>
              <a:rPr lang="ja-JP" altLang="en-US" sz="44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44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3</a:t>
            </a:r>
            <a:endParaRPr sz="4400" dirty="0">
              <a:solidFill>
                <a:srgbClr val="000000"/>
              </a:solidFill>
              <a:latin typeface="OAPALS+MS-Gothic"/>
              <a:cs typeface="OAPALS+MS-Gothic"/>
            </a:endParaRPr>
          </a:p>
          <a:p>
            <a:pPr marL="0" marR="0">
              <a:lnSpc>
                <a:spcPts val="4400"/>
              </a:lnSpc>
              <a:spcBef>
                <a:spcPts val="351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OAPALS+MS-Gothic"/>
                <a:cs typeface="OAPALS+MS-Gothic"/>
              </a:rPr>
              <a:t>トラウマ・インフォームド・アプローチ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892298"/>
            <a:ext cx="11125200" cy="672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支援を求めない人を含め、クライアントが何らかのトラウマを抱えている可能性</a:t>
            </a:r>
          </a:p>
          <a:p>
            <a:pPr marL="0" marR="0">
              <a:lnSpc>
                <a:spcPts val="2400"/>
              </a:lnSpc>
              <a:spcBef>
                <a:spcPts val="19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を念頭において対人援助職が関わるアプローチ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40" y="2657928"/>
            <a:ext cx="11201400" cy="1021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sz="24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450" spc="3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「トラウマ」とは自然災害、戦争、事故、事件、暴力、虐待、社会からの阻害</a:t>
            </a:r>
          </a:p>
          <a:p>
            <a:pPr marL="228600" marR="0">
              <a:lnSpc>
                <a:spcPts val="2400"/>
              </a:lnSpc>
              <a:spcBef>
                <a:spcPts val="10"/>
              </a:spcBef>
              <a:spcAft>
                <a:spcPts val="0"/>
              </a:spcAft>
            </a:pPr>
            <a:r>
              <a:rPr sz="24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などによって生じ</a:t>
            </a:r>
            <a:r>
              <a:rPr sz="2400" dirty="0" err="1">
                <a:solidFill>
                  <a:srgbClr val="000000"/>
                </a:solidFill>
                <a:latin typeface="OAPALS+MS-Gothic"/>
                <a:cs typeface="OAPALS+MS-Gothic"/>
              </a:rPr>
              <a:t>、当事者は心理的ストレスから外部との接触を断つこともあ</a:t>
            </a:r>
            <a:endParaRPr sz="2400" dirty="0">
              <a:solidFill>
                <a:srgbClr val="000000"/>
              </a:solidFill>
              <a:latin typeface="OAPALS+MS-Gothic"/>
              <a:cs typeface="OAPALS+MS-Gothic"/>
            </a:endParaRPr>
          </a:p>
          <a:p>
            <a:pPr marL="228600" marR="0">
              <a:lnSpc>
                <a:spcPts val="2400"/>
              </a:lnSpc>
              <a:spcBef>
                <a:spcPts val="191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る。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40" y="3772480"/>
            <a:ext cx="8305800" cy="385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sz="24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450" spc="3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SW・行政職員・福祉職員などが２次被害を与える場合も。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640" y="4228664"/>
            <a:ext cx="11353800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sz="24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450" spc="3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このアプローチはその人の置かれてきた背景や歴史、社会構造を理解した上で、</a:t>
            </a:r>
          </a:p>
          <a:p>
            <a:pPr marL="228600" marR="0">
              <a:lnSpc>
                <a:spcPts val="2400"/>
              </a:lnSpc>
              <a:spcBef>
                <a:spcPts val="10"/>
              </a:spcBef>
              <a:spcAft>
                <a:spcPts val="0"/>
              </a:spcAft>
            </a:pPr>
            <a:r>
              <a:rPr sz="2400" dirty="0" err="1">
                <a:solidFill>
                  <a:srgbClr val="000000"/>
                </a:solidFill>
                <a:latin typeface="OAPALS+MS-Gothic"/>
                <a:cs typeface="OAPALS+MS-Gothic"/>
              </a:rPr>
              <a:t>信頼関係を築き、本人の力を取り戻すために協働が必要となる</a:t>
            </a:r>
            <a:r>
              <a:rPr sz="24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。</a:t>
            </a:r>
            <a:endParaRPr sz="2400" dirty="0">
              <a:solidFill>
                <a:srgbClr val="000000"/>
              </a:solidFill>
              <a:latin typeface="OAPALS+MS-Gothic"/>
              <a:cs typeface="OAPALS+MS-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40794" y="6473195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1520" y="1147576"/>
            <a:ext cx="3797300" cy="1121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</a:pPr>
            <a:r>
              <a:rPr sz="4100" dirty="0">
                <a:solidFill>
                  <a:srgbClr val="000000"/>
                </a:solidFill>
                <a:latin typeface="OAPALS+MS-Gothic"/>
                <a:cs typeface="OAPALS+MS-Gothic"/>
              </a:rPr>
              <a:t>専門職による</a:t>
            </a:r>
          </a:p>
          <a:p>
            <a:pPr marL="0" marR="0">
              <a:lnSpc>
                <a:spcPts val="4100"/>
              </a:lnSpc>
              <a:spcBef>
                <a:spcPts val="327"/>
              </a:spcBef>
              <a:spcAft>
                <a:spcPts val="0"/>
              </a:spcAft>
            </a:pPr>
            <a:r>
              <a:rPr sz="4100" dirty="0">
                <a:solidFill>
                  <a:srgbClr val="000000"/>
                </a:solidFill>
                <a:latin typeface="OAPALS+MS-Gothic"/>
                <a:cs typeface="OAPALS+MS-Gothic"/>
              </a:rPr>
              <a:t>「加害」の歴史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6904" y="2546841"/>
            <a:ext cx="4622800" cy="165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OAPALS+MS-Gothic"/>
                <a:cs typeface="OAPALS+MS-Gothic"/>
              </a:rPr>
              <a:t>1800年代後半から1980年代まで先住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OAPALS+MS-Gothic"/>
                <a:cs typeface="OAPALS+MS-Gothic"/>
              </a:rPr>
              <a:t>民に対する迫害があり、SW・教師・</a:t>
            </a:r>
          </a:p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OAPALS+MS-Gothic"/>
                <a:cs typeface="OAPALS+MS-Gothic"/>
              </a:rPr>
              <a:t>聖職者によって15万人以上の子ども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OAPALS+MS-Gothic"/>
                <a:cs typeface="OAPALS+MS-Gothic"/>
              </a:rPr>
              <a:t>が親や地域と引き離され、名前を変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OAPALS+MS-Gothic"/>
                <a:cs typeface="OAPALS+MS-Gothic"/>
              </a:rPr>
              <a:t>えさせられ、西洋の教育を受けるた</a:t>
            </a:r>
          </a:p>
          <a:p>
            <a:pPr marL="0" marR="0">
              <a:lnSpc>
                <a:spcPts val="2111"/>
              </a:lnSpc>
              <a:spcBef>
                <a:spcPts val="5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OAPALS+MS-Gothic"/>
                <a:cs typeface="OAPALS+MS-Gothic"/>
              </a:rPr>
              <a:t>め里親や寄宿舎に隔離された。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6904" y="4283185"/>
            <a:ext cx="4622800" cy="585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OAPALS+MS-Gothic"/>
                <a:cs typeface="OAPALS+MS-Gothic"/>
              </a:rPr>
              <a:t>15万人以上の子どもが親と引き離さ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OAPALS+MS-Gothic"/>
                <a:cs typeface="OAPALS+MS-Gothic"/>
              </a:rPr>
              <a:t>れ、数千人の子どもが亡くなった。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6904" y="4946633"/>
            <a:ext cx="4622800" cy="165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OAPALS+MS-Gothic"/>
                <a:cs typeface="OAPALS+MS-Gothic"/>
              </a:rPr>
              <a:t>現在の先住民の人々のアルコールや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OAPALS+MS-Gothic"/>
                <a:cs typeface="OAPALS+MS-Gothic"/>
              </a:rPr>
              <a:t>薬物依存、失業率やホームレスの人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OAPALS+MS-Gothic"/>
                <a:cs typeface="OAPALS+MS-Gothic"/>
              </a:rPr>
              <a:t>の多さを考える時、彼らのトラウマ</a:t>
            </a:r>
          </a:p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OAPALS+MS-Gothic"/>
                <a:cs typeface="OAPALS+MS-Gothic"/>
              </a:rPr>
              <a:t>と、世代を超えて受け継がれる、国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OAPALS+MS-Gothic"/>
                <a:cs typeface="OAPALS+MS-Gothic"/>
              </a:rPr>
              <a:t>・学校・制度・専門職などに対する</a:t>
            </a:r>
          </a:p>
          <a:p>
            <a:pPr marL="0" marR="0">
              <a:lnSpc>
                <a:spcPts val="2112"/>
              </a:lnSpc>
              <a:spcBef>
                <a:spcPts val="5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OAPALS+MS-Gothic"/>
                <a:cs typeface="OAPALS+MS-Gothic"/>
              </a:rPr>
              <a:t>不信感を無視することはできない。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94863" y="6248629"/>
            <a:ext cx="5652132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https://www.thecanadianencyclopedia.ca/en/article/aboriginal-people-education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40" y="764571"/>
            <a:ext cx="7416800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OAPALS+MS-Gothic"/>
                <a:cs typeface="OAPALS+MS-Gothic"/>
              </a:rPr>
              <a:t>カナダの先住民に対する迫害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92969" y="6224428"/>
            <a:ext cx="7011108" cy="302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F0F0F"/>
                </a:solidFill>
                <a:latin typeface="TJMGFF+Arial-BoldMT"/>
                <a:cs typeface="TJMGFF+Arial-BoldMT"/>
              </a:rPr>
              <a:t>Heritage Minutes: Chanie Wenjack</a:t>
            </a:r>
            <a:r>
              <a:rPr sz="1800" b="1" dirty="0">
                <a:solidFill>
                  <a:srgbClr val="0F0F0F"/>
                </a:solidFill>
                <a:latin typeface="VPTVHD+YuGothic-Bold"/>
                <a:cs typeface="VPTVHD+YuGothic-Bold"/>
              </a:rPr>
              <a:t>ꢀ</a:t>
            </a:r>
            <a:r>
              <a:rPr sz="1800" b="1" spc="-43" dirty="0">
                <a:solidFill>
                  <a:srgbClr val="0F0F0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https://youtu.be/v_tcCpKtoU0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06785" y="6475818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40" y="462820"/>
            <a:ext cx="9652000" cy="1200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OAPALS+MS-Gothic"/>
                <a:cs typeface="OAPALS+MS-Gothic"/>
              </a:rPr>
              <a:t>（再掲）</a:t>
            </a:r>
          </a:p>
          <a:p>
            <a:pPr marL="0" marR="0">
              <a:lnSpc>
                <a:spcPts val="4400"/>
              </a:lnSpc>
              <a:spcBef>
                <a:spcPts val="351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OAPALS+MS-Gothic"/>
                <a:cs typeface="OAPALS+MS-Gothic"/>
              </a:rPr>
              <a:t>申請を促すための取り組みの３つの例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8397" y="1827688"/>
            <a:ext cx="8777287" cy="904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 smtClean="0">
                <a:solidFill>
                  <a:srgbClr val="000000"/>
                </a:solidFill>
                <a:latin typeface="RJFMGQ+MS-PGothic"/>
                <a:cs typeface="RJFMGQ+MS-PGothic"/>
              </a:rPr>
              <a:t>1</a:t>
            </a:r>
            <a:r>
              <a:rPr lang="ja-JP" altLang="en-US" sz="2500" dirty="0" smtClean="0">
                <a:solidFill>
                  <a:srgbClr val="000000"/>
                </a:solidFill>
                <a:latin typeface="RJFMGQ+MS-PGothic"/>
                <a:cs typeface="RJFMGQ+MS-PGothic"/>
              </a:rPr>
              <a:t>　</a:t>
            </a:r>
            <a:r>
              <a:rPr sz="25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非営利民間団体の活用とソーシャルワーカ</a:t>
            </a:r>
            <a:r>
              <a:rPr sz="25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ー</a:t>
            </a:r>
            <a:r>
              <a:rPr sz="2500" dirty="0">
                <a:solidFill>
                  <a:srgbClr val="000000"/>
                </a:solidFill>
                <a:latin typeface="OAPALS+MS-Gothic"/>
                <a:cs typeface="OAPALS+MS-Gothic"/>
              </a:rPr>
              <a:t>（SW）の活躍</a:t>
            </a:r>
          </a:p>
          <a:p>
            <a:pPr marL="457200" marR="0">
              <a:lnSpc>
                <a:spcPts val="2166"/>
              </a:lnSpc>
              <a:spcBef>
                <a:spcPts val="0"/>
              </a:spcBef>
              <a:spcAft>
                <a:spcPts val="0"/>
              </a:spcAft>
            </a:pPr>
            <a:r>
              <a:rPr sz="19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1950" spc="6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OAPALS+MS-Gothic"/>
                <a:cs typeface="OAPALS+MS-Gothic"/>
              </a:rPr>
              <a:t>SWは民間資格で行政政府・非営利民間団体・病院・施設などに配置</a:t>
            </a:r>
          </a:p>
          <a:p>
            <a:pPr marL="457200" marR="0">
              <a:lnSpc>
                <a:spcPts val="2095"/>
              </a:lnSpc>
              <a:spcBef>
                <a:spcPts val="0"/>
              </a:spcBef>
              <a:spcAft>
                <a:spcPts val="0"/>
              </a:spcAft>
            </a:pPr>
            <a:r>
              <a:rPr sz="19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1950" spc="6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u="sng" dirty="0">
                <a:solidFill>
                  <a:srgbClr val="000000"/>
                </a:solidFill>
                <a:latin typeface="OAPALS+MS-Gothic"/>
                <a:cs typeface="OAPALS+MS-Gothic"/>
              </a:rPr>
              <a:t>「声をあげる」こと＝アドボカシーや政策立案も重要な役割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8397" y="2913284"/>
            <a:ext cx="9283700" cy="60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2</a:t>
            </a:r>
            <a:r>
              <a:rPr lang="ja-JP" altLang="en-US" sz="25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25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ハームリダクション</a:t>
            </a:r>
            <a:r>
              <a:rPr sz="2500" dirty="0" err="1">
                <a:solidFill>
                  <a:srgbClr val="000000"/>
                </a:solidFill>
                <a:latin typeface="OAPALS+MS-Gothic"/>
                <a:cs typeface="OAPALS+MS-Gothic"/>
              </a:rPr>
              <a:t>・アプローチ</a:t>
            </a:r>
            <a:endParaRPr sz="2500" dirty="0">
              <a:solidFill>
                <a:srgbClr val="000000"/>
              </a:solidFill>
              <a:latin typeface="OAPALS+MS-Gothic"/>
              <a:cs typeface="OAPALS+MS-Gothic"/>
            </a:endParaRPr>
          </a:p>
          <a:p>
            <a:pPr marL="457200" marR="0">
              <a:lnSpc>
                <a:spcPts val="2166"/>
              </a:lnSpc>
              <a:spcBef>
                <a:spcPts val="0"/>
              </a:spcBef>
              <a:spcAft>
                <a:spcPts val="0"/>
              </a:spcAft>
            </a:pPr>
            <a:r>
              <a:rPr sz="19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1950" spc="6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OAPALS+MS-Gothic"/>
                <a:cs typeface="OAPALS+MS-Gothic"/>
              </a:rPr>
              <a:t>例：薬物を安全に接種できるスーパーバイズド・コンサンプション・サービス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8397" y="3754024"/>
            <a:ext cx="6629400" cy="904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3</a:t>
            </a:r>
            <a:r>
              <a:rPr lang="ja-JP" altLang="en-US" sz="25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25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トラウマ</a:t>
            </a:r>
            <a:r>
              <a:rPr sz="2500" dirty="0" err="1">
                <a:solidFill>
                  <a:srgbClr val="000000"/>
                </a:solidFill>
                <a:latin typeface="OAPALS+MS-Gothic"/>
                <a:cs typeface="OAPALS+MS-Gothic"/>
              </a:rPr>
              <a:t>・インフォームド・アプローチ</a:t>
            </a:r>
            <a:endParaRPr sz="2500" dirty="0">
              <a:solidFill>
                <a:srgbClr val="000000"/>
              </a:solidFill>
              <a:latin typeface="OAPALS+MS-Gothic"/>
              <a:cs typeface="OAPALS+MS-Gothic"/>
            </a:endParaRPr>
          </a:p>
          <a:p>
            <a:pPr marL="457200" marR="0">
              <a:lnSpc>
                <a:spcPts val="2166"/>
              </a:lnSpc>
              <a:spcBef>
                <a:spcPts val="0"/>
              </a:spcBef>
              <a:spcAft>
                <a:spcPts val="0"/>
              </a:spcAft>
            </a:pPr>
            <a:r>
              <a:rPr sz="19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1950" spc="6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OAPALS+MS-Gothic"/>
                <a:cs typeface="OAPALS+MS-Gothic"/>
              </a:rPr>
              <a:t>忘れてはいけない政府・専門職などによる加害の歴史</a:t>
            </a:r>
          </a:p>
          <a:p>
            <a:pPr marL="457200" marR="0">
              <a:lnSpc>
                <a:spcPts val="2095"/>
              </a:lnSpc>
              <a:spcBef>
                <a:spcPts val="0"/>
              </a:spcBef>
              <a:spcAft>
                <a:spcPts val="0"/>
              </a:spcAft>
            </a:pPr>
            <a:r>
              <a:rPr sz="19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1950" spc="6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OAPALS+MS-Gothic"/>
                <a:cs typeface="OAPALS+MS-Gothic"/>
              </a:rPr>
              <a:t>WWⅡの影響は今も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8397" y="4944553"/>
            <a:ext cx="8737600" cy="797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OAPALS+MS-Gothic"/>
                <a:cs typeface="OAPALS+MS-Gothic"/>
              </a:rPr>
              <a:t>日本とは状況が異なり具体的な導入は難しい部分もあるが</a:t>
            </a:r>
          </a:p>
          <a:p>
            <a:pPr marL="0" marR="0">
              <a:lnSpc>
                <a:spcPts val="2960"/>
              </a:lnSpc>
              <a:spcBef>
                <a:spcPts val="419"/>
              </a:spcBef>
              <a:spcAft>
                <a:spcPts val="0"/>
              </a:spcAft>
            </a:pPr>
            <a:r>
              <a:rPr sz="26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650" spc="2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OAPALS+MS-Gothic"/>
                <a:cs typeface="OAPALS+MS-Gothic"/>
              </a:rPr>
              <a:t>福祉制度の利用に関するハードルを低くしていく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8397" y="5732385"/>
            <a:ext cx="10439400" cy="818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sz="26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650" spc="2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OAPALS+MS-Gothic"/>
                <a:cs typeface="OAPALS+MS-Gothic"/>
              </a:rPr>
              <a:t>福祉制度やサービス利用や、利用者へのスティグマをへらしていく</a:t>
            </a:r>
          </a:p>
          <a:p>
            <a:pPr marL="0" marR="0">
              <a:lnSpc>
                <a:spcPts val="2960"/>
              </a:lnSpc>
              <a:spcBef>
                <a:spcPts val="173"/>
              </a:spcBef>
              <a:spcAft>
                <a:spcPts val="0"/>
              </a:spcAft>
            </a:pPr>
            <a:r>
              <a:rPr sz="26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650" spc="2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専門職として自分たちの立場や実践を振り返る</a:t>
            </a:r>
            <a:r>
              <a:rPr sz="22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ことが大切なのでは</a:t>
            </a:r>
            <a:r>
              <a:rPr sz="2200" dirty="0">
                <a:solidFill>
                  <a:srgbClr val="000000"/>
                </a:solidFill>
                <a:latin typeface="OAPALS+MS-Gothic"/>
                <a:cs typeface="OAPALS+MS-Gothic"/>
              </a:rPr>
              <a:t>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06785" y="6475818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1520" y="619683"/>
            <a:ext cx="2387600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OAPALS+MS-Gothic"/>
                <a:cs typeface="OAPALS+MS-Gothic"/>
              </a:rPr>
              <a:t>自己紹介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1520" y="1726142"/>
            <a:ext cx="106680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二木泉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1520" y="2160846"/>
            <a:ext cx="4267200" cy="529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1850" spc="6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OAPALS+MS-Gothic"/>
                <a:cs typeface="OAPALS+MS-Gothic"/>
              </a:rPr>
              <a:t>民間企業・介護福祉士・非営利団体事</a:t>
            </a:r>
          </a:p>
          <a:p>
            <a:pPr marL="228600" marR="0">
              <a:lnSpc>
                <a:spcPts val="1800"/>
              </a:lnSpc>
              <a:spcBef>
                <a:spcPts val="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APALS+MS-Gothic"/>
                <a:cs typeface="OAPALS+MS-Gothic"/>
              </a:rPr>
              <a:t>務局を経て2014年渡加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1520" y="2781622"/>
            <a:ext cx="3924300" cy="529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1850" spc="6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OAPALS+MS-Gothic"/>
                <a:cs typeface="OAPALS+MS-Gothic"/>
              </a:rPr>
              <a:t>2014-2016トロント大学ソーシャル</a:t>
            </a:r>
          </a:p>
          <a:p>
            <a:pPr marL="228600" marR="0">
              <a:lnSpc>
                <a:spcPts val="1800"/>
              </a:lnSpc>
              <a:spcBef>
                <a:spcPts val="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APALS+MS-Gothic"/>
                <a:cs typeface="OAPALS+MS-Gothic"/>
              </a:rPr>
              <a:t>ワーク学部修士修了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1520" y="3402398"/>
            <a:ext cx="4267200" cy="300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1850" spc="6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OAPALS+MS-Gothic"/>
                <a:cs typeface="OAPALS+MS-Gothic"/>
              </a:rPr>
              <a:t>オンタリオ州認定ソーシャルワーカー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1520" y="3776286"/>
            <a:ext cx="4267200" cy="7767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1850" spc="6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OAPALS+MS-Gothic"/>
                <a:cs typeface="OAPALS+MS-Gothic"/>
              </a:rPr>
              <a:t>現在、カナダの高齢者介護施設（中国</a:t>
            </a:r>
          </a:p>
          <a:p>
            <a:pPr marL="228600" marR="0">
              <a:lnSpc>
                <a:spcPts val="1800"/>
              </a:lnSpc>
              <a:spcBef>
                <a:spcPts val="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APALS+MS-Gothic"/>
                <a:cs typeface="OAPALS+MS-Gothic"/>
              </a:rPr>
              <a:t>系の日系人フロア）レクリエーション</a:t>
            </a:r>
          </a:p>
          <a:p>
            <a:pPr marL="228600" marR="0">
              <a:lnSpc>
                <a:spcPts val="1800"/>
              </a:lnSpc>
              <a:spcBef>
                <a:spcPts val="14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APALS+MS-Gothic"/>
                <a:cs typeface="OAPALS+MS-Gothic"/>
              </a:rPr>
              <a:t>専門スタッフとして勤務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31520" y="4643951"/>
            <a:ext cx="4267200" cy="529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1850" spc="6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OAPALS+MS-Gothic"/>
                <a:cs typeface="OAPALS+MS-Gothic"/>
              </a:rPr>
              <a:t>トロント大学大学院社会学部博士課程</a:t>
            </a:r>
          </a:p>
          <a:p>
            <a:pPr marL="228600" marR="0">
              <a:lnSpc>
                <a:spcPts val="1800"/>
              </a:lnSpc>
              <a:spcBef>
                <a:spcPts val="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APALS+MS-Gothic"/>
                <a:cs typeface="OAPALS+MS-Gothic"/>
              </a:rPr>
              <a:t>在籍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31520" y="5264727"/>
            <a:ext cx="1295400" cy="300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1850" spc="6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OAPALS+MS-Gothic"/>
                <a:cs typeface="OAPALS+MS-Gothic"/>
              </a:rPr>
              <a:t>２児の母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31520" y="5638615"/>
            <a:ext cx="4267200" cy="7767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1850" spc="6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OAPALS+MS-Gothic"/>
                <a:cs typeface="OAPALS+MS-Gothic"/>
              </a:rPr>
              <a:t>『月刊ケアマネージメント』（環境新</a:t>
            </a:r>
          </a:p>
          <a:p>
            <a:pPr marL="228600" marR="0">
              <a:lnSpc>
                <a:spcPts val="1800"/>
              </a:lnSpc>
              <a:spcBef>
                <a:spcPts val="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APALS+MS-Gothic"/>
                <a:cs typeface="OAPALS+MS-Gothic"/>
              </a:rPr>
              <a:t>聞社）にカナダの福祉と社会について</a:t>
            </a:r>
          </a:p>
          <a:p>
            <a:pPr marL="228600" marR="0">
              <a:lnSpc>
                <a:spcPts val="1800"/>
              </a:lnSpc>
              <a:spcBef>
                <a:spcPts val="14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APALS+MS-Gothic"/>
                <a:cs typeface="OAPALS+MS-Gothic"/>
              </a:rPr>
              <a:t>連載中。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2098" y="347587"/>
            <a:ext cx="1676400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OAPALS+MS-Gothic"/>
                <a:cs typeface="OAPALS+MS-Gothic"/>
              </a:rPr>
              <a:t>参考資料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2098" y="886067"/>
            <a:ext cx="11201400" cy="903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RJSNPS+MS-Gothic,Bold"/>
                <a:cs typeface="RJSNPS+MS-Gothic,Bold"/>
              </a:rPr>
              <a:t>『脱「いい子」のソーシャルワークー反抑圧的な実践と理論ー』</a:t>
            </a:r>
          </a:p>
          <a:p>
            <a:pPr marL="0" marR="0">
              <a:lnSpc>
                <a:spcPts val="2600"/>
              </a:lnSpc>
              <a:spcBef>
                <a:spcPts val="1212"/>
              </a:spcBef>
              <a:spcAft>
                <a:spcPts val="0"/>
              </a:spcAft>
            </a:pPr>
            <a:r>
              <a:rPr sz="2600" dirty="0" err="1">
                <a:solidFill>
                  <a:srgbClr val="000000"/>
                </a:solidFill>
                <a:latin typeface="OAPALS+MS-Gothic"/>
                <a:cs typeface="OAPALS+MS-Gothic"/>
              </a:rPr>
              <a:t>坂本いづみ・茨木尚子・竹端寛・二木泉・市川ヴィヴェカ著</a:t>
            </a:r>
            <a:r>
              <a:rPr sz="26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、現代書館</a:t>
            </a:r>
            <a:endParaRPr sz="2600" dirty="0">
              <a:solidFill>
                <a:srgbClr val="000000"/>
              </a:solidFill>
              <a:latin typeface="OAPALS+MS-Gothic"/>
              <a:cs typeface="OAPALS+MS-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2098" y="1899432"/>
            <a:ext cx="1549400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I</a:t>
            </a:r>
            <a:r>
              <a:rPr lang="ja-JP" altLang="en-US" sz="20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20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AOP</a:t>
            </a:r>
            <a:r>
              <a:rPr sz="2000" dirty="0" err="1">
                <a:solidFill>
                  <a:srgbClr val="000000"/>
                </a:solidFill>
                <a:latin typeface="OAPALS+MS-Gothic"/>
                <a:cs typeface="OAPALS+MS-Gothic"/>
              </a:rPr>
              <a:t>を知る</a:t>
            </a:r>
            <a:endParaRPr sz="2000" dirty="0">
              <a:solidFill>
                <a:srgbClr val="000000"/>
              </a:solidFill>
              <a:latin typeface="OAPALS+MS-Gothic"/>
              <a:cs typeface="OAPALS+MS-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2098" y="2173752"/>
            <a:ext cx="6121400" cy="138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20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１</a:t>
            </a:r>
            <a:r>
              <a:rPr lang="ja-JP" altLang="en-US" sz="20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20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反抑圧的ソーシャルワーク</a:t>
            </a:r>
            <a:r>
              <a:rPr sz="2000" dirty="0">
                <a:solidFill>
                  <a:srgbClr val="000000"/>
                </a:solidFill>
                <a:latin typeface="OAPALS+MS-Gothic"/>
                <a:cs typeface="OAPALS+MS-Gothic"/>
              </a:rPr>
              <a:t>(AOP)とは何か</a:t>
            </a:r>
          </a:p>
          <a:p>
            <a:pPr marL="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lang="ja-JP" altLang="en-US" sz="2000" dirty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20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２</a:t>
            </a:r>
            <a:r>
              <a:rPr lang="ja-JP" altLang="en-US" sz="2000" dirty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20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カナダでのソーシャルワーク教育の状況と課題</a:t>
            </a:r>
            <a:endParaRPr sz="2000" dirty="0">
              <a:solidFill>
                <a:srgbClr val="000000"/>
              </a:solidFill>
              <a:latin typeface="OAPALS+MS-Gothic"/>
              <a:cs typeface="OAPALS+MS-Gothic"/>
            </a:endParaRPr>
          </a:p>
          <a:p>
            <a:pPr marL="0" marR="0">
              <a:lnSpc>
                <a:spcPts val="2000"/>
              </a:lnSpc>
              <a:spcBef>
                <a:spcPts val="110"/>
              </a:spcBef>
              <a:spcAft>
                <a:spcPts val="0"/>
              </a:spcAft>
            </a:pPr>
            <a:r>
              <a:rPr sz="20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II</a:t>
            </a:r>
            <a:r>
              <a:rPr lang="ja-JP" altLang="en-US" sz="20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20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AOP</a:t>
            </a:r>
            <a:r>
              <a:rPr sz="2000" dirty="0" err="1">
                <a:solidFill>
                  <a:srgbClr val="000000"/>
                </a:solidFill>
                <a:latin typeface="OAPALS+MS-Gothic"/>
                <a:cs typeface="OAPALS+MS-Gothic"/>
              </a:rPr>
              <a:t>の可能性</a:t>
            </a:r>
            <a:endParaRPr sz="2000" dirty="0">
              <a:solidFill>
                <a:srgbClr val="000000"/>
              </a:solidFill>
              <a:latin typeface="OAPALS+MS-Gothic"/>
              <a:cs typeface="OAPALS+MS-Gothic"/>
            </a:endParaRPr>
          </a:p>
          <a:p>
            <a:pPr marL="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lang="ja-JP" altLang="en-US" sz="2000" dirty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20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３</a:t>
            </a:r>
            <a:r>
              <a:rPr lang="ja-JP" altLang="en-US" sz="2000" dirty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20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「</a:t>
            </a:r>
            <a:r>
              <a:rPr sz="2000" dirty="0">
                <a:solidFill>
                  <a:srgbClr val="000000"/>
                </a:solidFill>
                <a:latin typeface="OAPALS+MS-Gothic"/>
                <a:cs typeface="OAPALS+MS-Gothic"/>
              </a:rPr>
              <a:t>私」から始めるAOP</a:t>
            </a:r>
          </a:p>
          <a:p>
            <a:pPr marL="0" marR="0">
              <a:lnSpc>
                <a:spcPts val="2000"/>
              </a:lnSpc>
              <a:spcBef>
                <a:spcPts val="110"/>
              </a:spcBef>
              <a:spcAft>
                <a:spcPts val="0"/>
              </a:spcAft>
            </a:pPr>
            <a:r>
              <a:rPr lang="ja-JP" altLang="en-US" sz="2000" dirty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20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４</a:t>
            </a:r>
            <a:r>
              <a:rPr lang="ja-JP" altLang="en-US" sz="20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20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ささやき声の共鳴から生まれる私たちの</a:t>
            </a:r>
            <a:r>
              <a:rPr sz="2000" dirty="0" err="1">
                <a:solidFill>
                  <a:srgbClr val="000000"/>
                </a:solidFill>
                <a:latin typeface="OAPALS+MS-Gothic"/>
                <a:cs typeface="OAPALS+MS-Gothic"/>
              </a:rPr>
              <a:t>AOP</a:t>
            </a:r>
            <a:endParaRPr sz="2000" dirty="0">
              <a:solidFill>
                <a:srgbClr val="000000"/>
              </a:solidFill>
              <a:latin typeface="OAPALS+MS-Gothic"/>
              <a:cs typeface="OAPALS+MS-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098" y="3672352"/>
            <a:ext cx="2565400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III</a:t>
            </a:r>
            <a:r>
              <a:rPr lang="ja-JP" altLang="en-US" sz="20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20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AOP</a:t>
            </a:r>
            <a:r>
              <a:rPr sz="2000" dirty="0" err="1">
                <a:solidFill>
                  <a:srgbClr val="000000"/>
                </a:solidFill>
                <a:latin typeface="OAPALS+MS-Gothic"/>
                <a:cs typeface="OAPALS+MS-Gothic"/>
              </a:rPr>
              <a:t>と日本の現状</a:t>
            </a:r>
            <a:endParaRPr sz="2000" dirty="0">
              <a:solidFill>
                <a:srgbClr val="000000"/>
              </a:solidFill>
              <a:latin typeface="OAPALS+MS-Gothic"/>
              <a:cs typeface="OAPALS+MS-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098" y="3946672"/>
            <a:ext cx="6375400" cy="138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20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５</a:t>
            </a:r>
            <a:r>
              <a:rPr lang="ja-JP" altLang="en-US" sz="2000" dirty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20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日本のソーシャルワーカー教育と</a:t>
            </a:r>
            <a:r>
              <a:rPr sz="2000" dirty="0" err="1">
                <a:solidFill>
                  <a:srgbClr val="000000"/>
                </a:solidFill>
                <a:latin typeface="OAPALS+MS-Gothic"/>
                <a:cs typeface="OAPALS+MS-Gothic"/>
              </a:rPr>
              <a:t>AOP</a:t>
            </a:r>
            <a:endParaRPr sz="2000" dirty="0">
              <a:solidFill>
                <a:srgbClr val="000000"/>
              </a:solidFill>
              <a:latin typeface="OAPALS+MS-Gothic"/>
              <a:cs typeface="OAPALS+MS-Gothic"/>
            </a:endParaRPr>
          </a:p>
          <a:p>
            <a:pPr marL="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lang="ja-JP" altLang="en-US" sz="2000" dirty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20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６</a:t>
            </a:r>
            <a:r>
              <a:rPr lang="ja-JP" altLang="en-US" sz="20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20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精神障害と抑圧</a:t>
            </a:r>
            <a:r>
              <a:rPr sz="2000" dirty="0" err="1">
                <a:solidFill>
                  <a:srgbClr val="000000"/>
                </a:solidFill>
                <a:latin typeface="OAPALS+MS-Gothic"/>
                <a:cs typeface="OAPALS+MS-Gothic"/>
              </a:rPr>
              <a:t>・反抑圧</a:t>
            </a:r>
            <a:endParaRPr sz="2000" dirty="0">
              <a:solidFill>
                <a:srgbClr val="000000"/>
              </a:solidFill>
              <a:latin typeface="OAPALS+MS-Gothic"/>
              <a:cs typeface="OAPALS+MS-Gothic"/>
            </a:endParaRPr>
          </a:p>
          <a:p>
            <a:pPr marL="0" marR="0">
              <a:lnSpc>
                <a:spcPts val="2000"/>
              </a:lnSpc>
              <a:spcBef>
                <a:spcPts val="110"/>
              </a:spcBef>
              <a:spcAft>
                <a:spcPts val="0"/>
              </a:spcAft>
            </a:pPr>
            <a:r>
              <a:rPr lang="ja-JP" altLang="en-US" sz="2000" dirty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20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７</a:t>
            </a:r>
            <a:r>
              <a:rPr lang="ja-JP" altLang="en-US" sz="2000" dirty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20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障害当事者運動にみる</a:t>
            </a:r>
            <a:r>
              <a:rPr sz="2000" dirty="0" err="1">
                <a:solidFill>
                  <a:srgbClr val="000000"/>
                </a:solidFill>
                <a:latin typeface="OAPALS+MS-Gothic"/>
                <a:cs typeface="OAPALS+MS-Gothic"/>
              </a:rPr>
              <a:t>AOP</a:t>
            </a:r>
            <a:endParaRPr sz="2000" dirty="0">
              <a:solidFill>
                <a:srgbClr val="000000"/>
              </a:solidFill>
              <a:latin typeface="OAPALS+MS-Gothic"/>
              <a:cs typeface="OAPALS+MS-Gothic"/>
            </a:endParaRPr>
          </a:p>
          <a:p>
            <a:pPr marL="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lang="ja-JP" altLang="en-US" sz="2000" dirty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20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８</a:t>
            </a:r>
            <a:r>
              <a:rPr lang="ja-JP" altLang="en-US" sz="20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20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支援者エンパワメントと</a:t>
            </a:r>
            <a:r>
              <a:rPr sz="2000" dirty="0" err="1">
                <a:solidFill>
                  <a:srgbClr val="000000"/>
                </a:solidFill>
                <a:latin typeface="OAPALS+MS-Gothic"/>
                <a:cs typeface="OAPALS+MS-Gothic"/>
              </a:rPr>
              <a:t>AOP</a:t>
            </a:r>
            <a:endParaRPr sz="2000" dirty="0">
              <a:solidFill>
                <a:srgbClr val="000000"/>
              </a:solidFill>
              <a:latin typeface="OAPALS+MS-Gothic"/>
              <a:cs typeface="OAPALS+MS-Gothic"/>
            </a:endParaRPr>
          </a:p>
          <a:p>
            <a:pPr marL="0" marR="0">
              <a:lnSpc>
                <a:spcPts val="2000"/>
              </a:lnSpc>
              <a:spcBef>
                <a:spcPts val="110"/>
              </a:spcBef>
              <a:spcAft>
                <a:spcPts val="0"/>
              </a:spcAft>
            </a:pPr>
            <a:r>
              <a:rPr sz="20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終章</a:t>
            </a:r>
            <a:r>
              <a:rPr lang="ja-JP" altLang="en-US" sz="20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20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明日から始める反抑圧的ソーシャルワークのタネ</a:t>
            </a:r>
            <a:endParaRPr sz="2000" dirty="0">
              <a:solidFill>
                <a:srgbClr val="000000"/>
              </a:solidFill>
              <a:latin typeface="OAPALS+MS-Gothic"/>
              <a:cs typeface="OAPALS+MS-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9121" y="5898786"/>
            <a:ext cx="6553200" cy="820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OAPALS+MS-Gothic"/>
                <a:cs typeface="OAPALS+MS-Gothic"/>
              </a:rPr>
              <a:t>ご質問ご感想はこちらにお願いします。</a:t>
            </a:r>
          </a:p>
          <a:p>
            <a:pPr marL="0" marR="0">
              <a:lnSpc>
                <a:spcPts val="2800"/>
              </a:lnSpc>
              <a:spcBef>
                <a:spcPts val="56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OAPALS+MS-Gothic"/>
                <a:cs typeface="OAPALS+MS-Gothic"/>
              </a:rPr>
              <a:t>https://izuminiki.mystrikingly.com/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106785" y="6475818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3933" y="879178"/>
            <a:ext cx="4622800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OAPALS+MS-Gothic"/>
                <a:cs typeface="OAPALS+MS-Gothic"/>
              </a:rPr>
              <a:t>カナダの基本情報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97396" y="1787618"/>
            <a:ext cx="4419599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sz="26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650" spc="2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OAPALS+MS-Gothic"/>
                <a:cs typeface="OAPALS+MS-Gothic"/>
              </a:rPr>
              <a:t>人口4,000</a:t>
            </a:r>
            <a:r>
              <a:rPr sz="26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万人</a:t>
            </a:r>
            <a:r>
              <a:rPr lang="ja-JP" altLang="en-US" sz="26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16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(</a:t>
            </a:r>
            <a:r>
              <a:rPr sz="1600" dirty="0">
                <a:solidFill>
                  <a:srgbClr val="000000"/>
                </a:solidFill>
                <a:latin typeface="OAPALS+MS-Gothic"/>
                <a:cs typeface="OAPALS+MS-Gothic"/>
              </a:rPr>
              <a:t>2023年６月16日）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54596" y="2137802"/>
            <a:ext cx="4851399" cy="357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sz="22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250" spc="4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OAPALS+MS-Gothic"/>
                <a:cs typeface="OAPALS+MS-Gothic"/>
              </a:rPr>
              <a:t>人口増加中：2022年は約100万人増*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97396" y="2490182"/>
            <a:ext cx="6654800" cy="2103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sz="26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650" spc="2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高齢者</a:t>
            </a:r>
            <a:r>
              <a:rPr lang="ja-JP" altLang="en-US" sz="26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26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19％</a:t>
            </a:r>
            <a:r>
              <a:rPr lang="ja-JP" altLang="en-US" sz="2600" dirty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26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子ども</a:t>
            </a:r>
            <a:r>
              <a:rPr sz="2600" dirty="0">
                <a:solidFill>
                  <a:srgbClr val="000000"/>
                </a:solidFill>
                <a:latin typeface="OAPALS+MS-Gothic"/>
                <a:cs typeface="OAPALS+MS-Gothic"/>
              </a:rPr>
              <a:t>（0〜14歳)15.6％*</a:t>
            </a:r>
          </a:p>
          <a:p>
            <a:pPr marL="0" marR="0">
              <a:lnSpc>
                <a:spcPts val="2960"/>
              </a:lnSpc>
              <a:spcBef>
                <a:spcPts val="173"/>
              </a:spcBef>
              <a:spcAft>
                <a:spcPts val="0"/>
              </a:spcAft>
            </a:pPr>
            <a:r>
              <a:rPr sz="26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650" spc="2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OAPALS+MS-Gothic"/>
                <a:cs typeface="OAPALS+MS-Gothic"/>
              </a:rPr>
              <a:t>難民・移民を積極的に受け入れている</a:t>
            </a:r>
          </a:p>
          <a:p>
            <a:pPr marL="457200" marR="0">
              <a:lnSpc>
                <a:spcPts val="2395"/>
              </a:lnSpc>
              <a:spcBef>
                <a:spcPts val="0"/>
              </a:spcBef>
              <a:spcAft>
                <a:spcPts val="0"/>
              </a:spcAft>
            </a:pPr>
            <a:r>
              <a:rPr sz="22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250" spc="4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OAPALS+MS-Gothic"/>
                <a:cs typeface="OAPALS+MS-Gothic"/>
              </a:rPr>
              <a:t>年間50〜100万人の経済移民*</a:t>
            </a:r>
          </a:p>
          <a:p>
            <a:pPr marL="457200" marR="0">
              <a:lnSpc>
                <a:spcPts val="2348"/>
              </a:lnSpc>
              <a:spcBef>
                <a:spcPts val="50"/>
              </a:spcBef>
              <a:spcAft>
                <a:spcPts val="0"/>
              </a:spcAft>
            </a:pPr>
            <a:r>
              <a:rPr sz="22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250" spc="4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OAPALS+MS-Gothic"/>
                <a:cs typeface="OAPALS+MS-Gothic"/>
              </a:rPr>
              <a:t>都市部は特に移民が多い</a:t>
            </a:r>
          </a:p>
          <a:p>
            <a:pPr marL="0" marR="0">
              <a:lnSpc>
                <a:spcPts val="2960"/>
              </a:lnSpc>
              <a:spcBef>
                <a:spcPts val="210"/>
              </a:spcBef>
              <a:spcAft>
                <a:spcPts val="0"/>
              </a:spcAft>
            </a:pPr>
            <a:r>
              <a:rPr sz="26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650" spc="2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OAPALS+MS-Gothic"/>
                <a:cs typeface="OAPALS+MS-Gothic"/>
              </a:rPr>
              <a:t>アメリカと似ているところもあれば大きな</a:t>
            </a:r>
          </a:p>
          <a:p>
            <a:pPr marL="228600" marR="0">
              <a:lnSpc>
                <a:spcPts val="2184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OAPALS+MS-Gothic"/>
                <a:cs typeface="OAPALS+MS-Gothic"/>
              </a:rPr>
              <a:t>違いもある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54596" y="4522863"/>
            <a:ext cx="5968999" cy="868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sz="22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250" spc="4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OAPALS+MS-Gothic"/>
                <a:cs typeface="OAPALS+MS-Gothic"/>
              </a:rPr>
              <a:t>税金による医療制度や福祉制度がある</a:t>
            </a:r>
          </a:p>
          <a:p>
            <a:pPr marL="0" marR="0">
              <a:lnSpc>
                <a:spcPts val="2348"/>
              </a:lnSpc>
              <a:spcBef>
                <a:spcPts val="50"/>
              </a:spcBef>
              <a:spcAft>
                <a:spcPts val="0"/>
              </a:spcAft>
            </a:pPr>
            <a:r>
              <a:rPr sz="22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250" spc="4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OAPALS+MS-Gothic"/>
                <a:cs typeface="OAPALS+MS-Gothic"/>
              </a:rPr>
              <a:t>公務員や準公務員の組合が強くストライキも</a:t>
            </a:r>
          </a:p>
          <a:p>
            <a:pPr marL="228600" marR="0">
              <a:lnSpc>
                <a:spcPts val="184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OAPALS+MS-Gothic"/>
                <a:cs typeface="OAPALS+MS-Gothic"/>
              </a:rPr>
              <a:t>ある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97396" y="5509366"/>
            <a:ext cx="208280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APALS+MS-Gothic"/>
                <a:cs typeface="OAPALS+MS-Gothic"/>
              </a:rPr>
              <a:t>*</a:t>
            </a:r>
            <a:r>
              <a:rPr sz="16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Statistics</a:t>
            </a:r>
            <a:r>
              <a:rPr lang="ja-JP" altLang="en-US" sz="16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16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Canada</a:t>
            </a:r>
            <a:endParaRPr sz="1600" dirty="0">
              <a:solidFill>
                <a:srgbClr val="000000"/>
              </a:solidFill>
              <a:latin typeface="OAPALS+MS-Gothic"/>
              <a:cs typeface="OAPALS+MS-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97396" y="5880206"/>
            <a:ext cx="4419600" cy="485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333333"/>
                </a:solidFill>
                <a:latin typeface="RJSNPS+MS-Gothic,Bold"/>
                <a:cs typeface="RJSNPS+MS-Gothic,Bold"/>
              </a:rPr>
              <a:t>https://www.statcan.gc.ca/en/subjects-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600" dirty="0">
                <a:solidFill>
                  <a:srgbClr val="333333"/>
                </a:solidFill>
                <a:latin typeface="RJSNPS+MS-Gothic,Bold"/>
                <a:cs typeface="RJSNPS+MS-Gothic,Bold"/>
              </a:rPr>
              <a:t>start/population_and_demography/40-million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184573" y="6475818"/>
            <a:ext cx="229641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40" y="764571"/>
            <a:ext cx="4622800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OAPALS+MS-Gothic"/>
                <a:cs typeface="OAPALS+MS-Gothic"/>
              </a:rPr>
              <a:t>カナダの申請主義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4341" y="1650202"/>
            <a:ext cx="5003800" cy="4424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sz="28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850" spc="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OAPALS+MS-Gothic"/>
                <a:cs typeface="OAPALS+MS-Gothic"/>
              </a:rPr>
              <a:t>カナダも「申請主義」である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4341" y="2161250"/>
            <a:ext cx="6070600" cy="4424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sz="28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850" spc="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OAPALS+MS-Gothic"/>
                <a:cs typeface="OAPALS+MS-Gothic"/>
              </a:rPr>
              <a:t>制度によって管轄する政府が異なる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1541" y="2926661"/>
            <a:ext cx="11049000" cy="1500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sz="24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450" spc="3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連邦政府：</a:t>
            </a:r>
            <a:r>
              <a:rPr sz="2400" u="sng" dirty="0">
                <a:solidFill>
                  <a:srgbClr val="000000"/>
                </a:solidFill>
                <a:latin typeface="OAPALS+MS-Gothic"/>
                <a:cs typeface="OAPALS+MS-Gothic"/>
              </a:rPr>
              <a:t>子どもに対する現金給付、物品サービス税/調和売上税(GST/HST)現</a:t>
            </a:r>
          </a:p>
          <a:p>
            <a:pPr marL="228600" marR="0">
              <a:lnSpc>
                <a:spcPts val="2400"/>
              </a:lnSpc>
              <a:spcBef>
                <a:spcPts val="10"/>
              </a:spcBef>
              <a:spcAft>
                <a:spcPts val="0"/>
              </a:spcAft>
            </a:pPr>
            <a:r>
              <a:rPr sz="2400" u="sng" dirty="0">
                <a:solidFill>
                  <a:srgbClr val="000000"/>
                </a:solidFill>
                <a:latin typeface="OAPALS+MS-Gothic"/>
                <a:cs typeface="OAPALS+MS-Gothic"/>
              </a:rPr>
              <a:t>金給付</a:t>
            </a: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、コロナ禍特別現金給付、</a:t>
            </a:r>
            <a:r>
              <a:rPr sz="2400" u="sng" dirty="0">
                <a:solidFill>
                  <a:srgbClr val="000000"/>
                </a:solidFill>
                <a:latin typeface="OAPALS+MS-Gothic"/>
                <a:cs typeface="OAPALS+MS-Gothic"/>
              </a:rPr>
              <a:t>各種税額控除（歯科治療費）など</a:t>
            </a:r>
          </a:p>
          <a:p>
            <a:pPr marL="0" marR="0">
              <a:lnSpc>
                <a:spcPts val="2737"/>
              </a:lnSpc>
              <a:spcBef>
                <a:spcPts val="586"/>
              </a:spcBef>
              <a:spcAft>
                <a:spcPts val="0"/>
              </a:spcAft>
            </a:pPr>
            <a:r>
              <a:rPr sz="24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450" spc="3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OAPALS+MS-Gothic"/>
                <a:cs typeface="OAPALS+MS-Gothic"/>
              </a:rPr>
              <a:t>州政府：生活保護（</a:t>
            </a:r>
            <a:r>
              <a:rPr sz="24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OW</a:t>
            </a:r>
            <a:r>
              <a:rPr sz="24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,</a:t>
            </a:r>
            <a:r>
              <a:rPr lang="ja-JP" altLang="en-US" sz="2400" dirty="0">
                <a:solidFill>
                  <a:srgbClr val="000000"/>
                </a:solidFill>
                <a:latin typeface="OAPALS+MS-Gothic"/>
                <a:cs typeface="OAPALS+MS-Gothic"/>
              </a:rPr>
              <a:t> </a:t>
            </a:r>
            <a:r>
              <a:rPr sz="24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ODSP</a:t>
            </a: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)、医療制度(OHIP)、育休・ケア休暇手当</a:t>
            </a:r>
          </a:p>
          <a:p>
            <a:pPr marL="0" marR="0">
              <a:lnSpc>
                <a:spcPts val="2737"/>
              </a:lnSpc>
              <a:spcBef>
                <a:spcPts val="354"/>
              </a:spcBef>
              <a:spcAft>
                <a:spcPts val="0"/>
              </a:spcAft>
            </a:pPr>
            <a:r>
              <a:rPr sz="24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450" spc="3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市町村：保育所費用補助、地域センター利用費補助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1541" y="4634557"/>
            <a:ext cx="11049000" cy="10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sz="24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450" spc="3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保育園は直接契約だが、市町村が運営している園は市町村に申し込み</a:t>
            </a:r>
          </a:p>
          <a:p>
            <a:pPr marL="0" marR="0">
              <a:lnSpc>
                <a:spcPts val="2737"/>
              </a:lnSpc>
              <a:spcBef>
                <a:spcPts val="354"/>
              </a:spcBef>
              <a:spcAft>
                <a:spcPts val="0"/>
              </a:spcAft>
            </a:pPr>
            <a:r>
              <a:rPr sz="24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450" spc="3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OAPALS+MS-Gothic"/>
                <a:cs typeface="OAPALS+MS-Gothic"/>
              </a:rPr>
              <a:t>公費老人ホームや訪問介護は</a:t>
            </a:r>
            <a:r>
              <a:rPr sz="2400" u="sng" dirty="0" err="1" smtClean="0">
                <a:solidFill>
                  <a:srgbClr val="000000"/>
                </a:solidFill>
                <a:latin typeface="OAPALS+MS-Gothic"/>
                <a:cs typeface="OAPALS+MS-Goth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Home</a:t>
            </a:r>
            <a:r>
              <a:rPr lang="en-US" sz="2400" u="sng" dirty="0" smtClean="0">
                <a:solidFill>
                  <a:srgbClr val="000000"/>
                </a:solidFill>
                <a:latin typeface="OAPALS+MS-Gothic"/>
                <a:cs typeface="OAPALS+MS-Goth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2400" u="sng" dirty="0" smtClean="0">
                <a:solidFill>
                  <a:srgbClr val="000000"/>
                </a:solidFill>
                <a:latin typeface="OAPALS+MS-Gothic"/>
                <a:cs typeface="OAPALS+MS-Goth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and</a:t>
            </a:r>
            <a:r>
              <a:rPr lang="en-US" sz="2400" u="sng" dirty="0">
                <a:solidFill>
                  <a:srgbClr val="000000"/>
                </a:solidFill>
                <a:latin typeface="OAPALS+MS-Gothic"/>
                <a:cs typeface="OAPALS+MS-Goth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2400" u="sng" dirty="0" smtClean="0">
                <a:solidFill>
                  <a:srgbClr val="000000"/>
                </a:solidFill>
                <a:latin typeface="OAPALS+MS-Gothic"/>
                <a:cs typeface="OAPALS+MS-Goth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Community</a:t>
            </a:r>
            <a:r>
              <a:rPr lang="en-US" sz="2400" u="sng" dirty="0">
                <a:solidFill>
                  <a:srgbClr val="000000"/>
                </a:solidFill>
                <a:latin typeface="OAPALS+MS-Gothic"/>
                <a:cs typeface="OAPALS+MS-Goth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2400" u="sng" dirty="0" smtClean="0">
                <a:solidFill>
                  <a:srgbClr val="000000"/>
                </a:solidFill>
                <a:latin typeface="OAPALS+MS-Gothic"/>
                <a:cs typeface="OAPALS+MS-Goth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Care</a:t>
            </a:r>
            <a:r>
              <a:rPr lang="en-US" sz="2400" u="sng" dirty="0">
                <a:solidFill>
                  <a:srgbClr val="000000"/>
                </a:solidFill>
                <a:latin typeface="OAPALS+MS-Gothic"/>
                <a:cs typeface="OAPALS+MS-Goth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2400" u="sng" dirty="0" smtClean="0">
                <a:solidFill>
                  <a:srgbClr val="000000"/>
                </a:solidFill>
                <a:latin typeface="OAPALS+MS-Gothic"/>
                <a:cs typeface="OAPALS+MS-Goth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Support</a:t>
            </a:r>
            <a:r>
              <a:rPr lang="en-US" sz="2400" u="sng" dirty="0">
                <a:solidFill>
                  <a:srgbClr val="000000"/>
                </a:solidFill>
                <a:latin typeface="OAPALS+MS-Gothic"/>
                <a:cs typeface="OAPALS+MS-Goth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2400" u="sng" dirty="0" err="1" smtClean="0">
                <a:solidFill>
                  <a:srgbClr val="000000"/>
                </a:solidFill>
                <a:latin typeface="OAPALS+MS-Gothic"/>
                <a:cs typeface="OAPALS+MS-Goth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Services</a:t>
            </a:r>
            <a:r>
              <a:rPr sz="2400" dirty="0" err="1">
                <a:solidFill>
                  <a:srgbClr val="000000"/>
                </a:solidFill>
                <a:latin typeface="OAPALS+MS-Gothic"/>
                <a:cs typeface="OAPALS+MS-Gothic"/>
              </a:rPr>
              <a:t>（オ</a:t>
            </a:r>
            <a:endParaRPr sz="2400" dirty="0">
              <a:solidFill>
                <a:srgbClr val="000000"/>
              </a:solidFill>
              <a:latin typeface="OAPALS+MS-Gothic"/>
              <a:cs typeface="OAPALS+MS-Gothic"/>
            </a:endParaRPr>
          </a:p>
          <a:p>
            <a:pPr marL="228600" marR="0">
              <a:lnSpc>
                <a:spcPts val="2400"/>
              </a:lnSpc>
              <a:spcBef>
                <a:spcPts val="1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ンタリオ州管轄）に申請し認定後に利用。私費は直接契約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9830" y="5880791"/>
            <a:ext cx="11836400" cy="901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APALS+MS-Gothic"/>
                <a:cs typeface="OAPALS+MS-Gothic"/>
              </a:rPr>
              <a:t>連邦政府による給付（子ども手当等）は確定申告（所得があった者、全員行う）によって自動的にな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APALS+MS-Gothic"/>
                <a:cs typeface="OAPALS+MS-Gothic"/>
              </a:rPr>
              <a:t>される。</a:t>
            </a:r>
          </a:p>
          <a:p>
            <a:pPr marL="0" marR="0">
              <a:lnSpc>
                <a:spcPts val="2000"/>
              </a:lnSpc>
              <a:spcBef>
                <a:spcPts val="28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APALS+MS-Gothic"/>
                <a:cs typeface="OAPALS+MS-Gothic"/>
              </a:rPr>
              <a:t>ほとんど全ての申請はオンライン化されているが、相談できる窓口がなく情報が届かない場合</a:t>
            </a:r>
            <a:r>
              <a:rPr sz="1800" spc="-582" baseline="46674" dirty="0">
                <a:solidFill>
                  <a:srgbClr val="898989"/>
                </a:solidFill>
                <a:latin typeface="Calibri"/>
                <a:cs typeface="Calibri"/>
              </a:rPr>
              <a:t>4</a:t>
            </a:r>
            <a:r>
              <a:rPr sz="2000" dirty="0">
                <a:solidFill>
                  <a:srgbClr val="000000"/>
                </a:solidFill>
                <a:latin typeface="OAPALS+MS-Gothic"/>
                <a:cs typeface="OAPALS+MS-Gothic"/>
              </a:rPr>
              <a:t>もある。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6795" y="440242"/>
            <a:ext cx="6858000" cy="1179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申請を支援する取り組み</a:t>
            </a:r>
            <a:r>
              <a:rPr lang="ja-JP" altLang="en-US" sz="44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44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1</a:t>
            </a:r>
            <a:endParaRPr sz="4400" dirty="0">
              <a:solidFill>
                <a:srgbClr val="000000"/>
              </a:solidFill>
              <a:latin typeface="OAPALS+MS-Gothic"/>
              <a:cs typeface="OAPALS+MS-Gothic"/>
            </a:endParaRPr>
          </a:p>
          <a:p>
            <a:pPr marL="0" marR="0">
              <a:lnSpc>
                <a:spcPts val="4400"/>
              </a:lnSpc>
              <a:spcBef>
                <a:spcPts val="351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OAPALS+MS-Gothic"/>
                <a:cs typeface="OAPALS+MS-Gothic"/>
              </a:rPr>
              <a:t>情報提供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5633" y="1873720"/>
            <a:ext cx="5003800" cy="4424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sz="28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850" spc="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OAPALS+MS-Gothic"/>
                <a:cs typeface="OAPALS+MS-Gothic"/>
              </a:rPr>
              <a:t>多様な方法を用いた情報提供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2833" y="2320107"/>
            <a:ext cx="6477000" cy="1021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sz="24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450" spc="3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211：非営利団体が州内で提供する福祉医療</a:t>
            </a:r>
          </a:p>
          <a:p>
            <a:pPr marL="228600" marR="0">
              <a:lnSpc>
                <a:spcPts val="2400"/>
              </a:lnSpc>
              <a:spcBef>
                <a:spcPts val="1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・</a:t>
            </a:r>
            <a:r>
              <a:rPr sz="24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地域サービスの案内</a:t>
            </a:r>
            <a:r>
              <a:rPr lang="ja-JP" altLang="en-US" sz="2400" dirty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24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（</a:t>
            </a: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サービス提供は非</a:t>
            </a:r>
          </a:p>
          <a:p>
            <a:pPr marL="228600" marR="0">
              <a:lnSpc>
                <a:spcPts val="2400"/>
              </a:lnSpc>
              <a:spcBef>
                <a:spcPts val="191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営利団体が行うため）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2833" y="3371159"/>
            <a:ext cx="5105400" cy="385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sz="24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450" spc="3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311：市が提供するサービスの案内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20033" y="3763843"/>
            <a:ext cx="6019800" cy="1107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sz="24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450" spc="3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OAPALS+MS-Gothic"/>
                <a:cs typeface="OAPALS+MS-Gothic"/>
              </a:rPr>
              <a:t>電話・ウェブ・メール・</a:t>
            </a:r>
            <a:r>
              <a:rPr sz="24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チャットにより</a:t>
            </a:r>
            <a:endParaRPr sz="2400" dirty="0">
              <a:solidFill>
                <a:srgbClr val="000000"/>
              </a:solidFill>
              <a:latin typeface="OAPALS+MS-Gothic"/>
              <a:cs typeface="OAPALS+MS-Gothic"/>
            </a:endParaRPr>
          </a:p>
          <a:p>
            <a:pPr marL="228600" marR="0">
              <a:lnSpc>
                <a:spcPts val="2400"/>
              </a:lnSpc>
              <a:spcBef>
                <a:spcPts val="1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24時間365日対応</a:t>
            </a:r>
          </a:p>
          <a:p>
            <a:pPr marL="0" marR="0">
              <a:lnSpc>
                <a:spcPts val="2737"/>
              </a:lnSpc>
              <a:spcBef>
                <a:spcPts val="586"/>
              </a:spcBef>
              <a:spcAft>
                <a:spcPts val="0"/>
              </a:spcAft>
            </a:pPr>
            <a:r>
              <a:rPr sz="24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450" spc="3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180言語に対応（同時通訳あり）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62833" y="5216215"/>
            <a:ext cx="6477000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sz="24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450" spc="3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テレビ・ラジオ・インターネット・電車やバ</a:t>
            </a:r>
          </a:p>
          <a:p>
            <a:pPr marL="228600" marR="0">
              <a:lnSpc>
                <a:spcPts val="2400"/>
              </a:lnSpc>
              <a:spcBef>
                <a:spcPts val="10"/>
              </a:spcBef>
              <a:spcAft>
                <a:spcPts val="0"/>
              </a:spcAft>
            </a:pPr>
            <a:r>
              <a:rPr sz="24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スの広告などを利用し</a:t>
            </a:r>
            <a:r>
              <a:rPr sz="2400" dirty="0" err="1">
                <a:solidFill>
                  <a:srgbClr val="000000"/>
                </a:solidFill>
                <a:latin typeface="OAPALS+MS-Gothic"/>
                <a:cs typeface="OAPALS+MS-Gothic"/>
              </a:rPr>
              <a:t>、制度や給付の広報を行う</a:t>
            </a:r>
            <a:endParaRPr sz="2400" dirty="0">
              <a:solidFill>
                <a:srgbClr val="000000"/>
              </a:solidFill>
              <a:latin typeface="OAPALS+MS-Gothic"/>
              <a:cs typeface="OAPALS+MS-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84573" y="6475818"/>
            <a:ext cx="229641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3330" y="648741"/>
            <a:ext cx="4724400" cy="1094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RJSNPS+MS-Gothic,Bold"/>
                <a:cs typeface="RJSNPS+MS-Gothic,Bold"/>
              </a:rPr>
              <a:t>トロント市ウェブサ</a:t>
            </a:r>
          </a:p>
          <a:p>
            <a:pPr marL="0" marR="0">
              <a:lnSpc>
                <a:spcPts val="4000"/>
              </a:lnSpc>
              <a:spcBef>
                <a:spcPts val="320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RJSNPS+MS-Gothic,Bold"/>
                <a:cs typeface="RJSNPS+MS-Gothic,Bold"/>
              </a:rPr>
              <a:t>イト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3241" y="4275510"/>
            <a:ext cx="4445000" cy="583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050" spc="5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OAPALS+MS-Gothic"/>
                <a:cs typeface="OAPALS+MS-Gothic"/>
              </a:rPr>
              <a:t>トロント市の情報提供ツールである</a:t>
            </a:r>
          </a:p>
          <a:p>
            <a:pPr marL="228600" marR="0">
              <a:lnSpc>
                <a:spcPts val="2000"/>
              </a:lnSpc>
              <a:spcBef>
                <a:spcPts val="6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APALS+MS-Gothic"/>
                <a:cs typeface="OAPALS+MS-Gothic"/>
              </a:rPr>
              <a:t>311に関して各種言語で提供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63692" y="6475818"/>
            <a:ext cx="229641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40" y="462820"/>
            <a:ext cx="10490200" cy="1200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申請を支援する取り組み</a:t>
            </a:r>
            <a:r>
              <a:rPr lang="ja-JP" altLang="en-US" sz="44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44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2</a:t>
            </a:r>
            <a:r>
              <a:rPr sz="4400" dirty="0">
                <a:solidFill>
                  <a:srgbClr val="000000"/>
                </a:solidFill>
                <a:latin typeface="OAPALS+MS-Gothic"/>
                <a:cs typeface="OAPALS+MS-Gothic"/>
              </a:rPr>
              <a:t>：アウトリー</a:t>
            </a:r>
          </a:p>
          <a:p>
            <a:pPr marL="0" marR="0">
              <a:lnSpc>
                <a:spcPts val="4400"/>
              </a:lnSpc>
              <a:spcBef>
                <a:spcPts val="351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OAPALS+MS-Gothic"/>
                <a:cs typeface="OAPALS+MS-Gothic"/>
              </a:rPr>
              <a:t>チ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1244" y="2085240"/>
            <a:ext cx="8585075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sz="28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850" spc="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OAPALS+MS-Gothic"/>
                <a:cs typeface="OAPALS+MS-Gothic"/>
              </a:rPr>
              <a:t>アウトリーチ：図書館に「</a:t>
            </a:r>
            <a:r>
              <a:rPr sz="28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セトルメントワーカ</a:t>
            </a:r>
            <a:r>
              <a:rPr sz="28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ー」</a:t>
            </a:r>
            <a:endParaRPr lang="en-US" sz="2800" dirty="0" smtClean="0">
              <a:solidFill>
                <a:srgbClr val="000000"/>
              </a:solidFill>
              <a:latin typeface="OAPALS+MS-Gothic"/>
              <a:cs typeface="OAPALS+MS-Gothic"/>
            </a:endParaRPr>
          </a:p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800" dirty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28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を配置</a:t>
            </a:r>
            <a:endParaRPr sz="2800" dirty="0">
              <a:solidFill>
                <a:srgbClr val="000000"/>
              </a:solidFill>
              <a:latin typeface="OAPALS+MS-Gothic"/>
              <a:cs typeface="OAPALS+MS-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8445" y="2915675"/>
            <a:ext cx="6934200" cy="2436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sz="24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450" spc="3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特に制度を知らない移民や難民の方向け</a:t>
            </a:r>
          </a:p>
          <a:p>
            <a:pPr marL="0" marR="0">
              <a:lnSpc>
                <a:spcPts val="2737"/>
              </a:lnSpc>
              <a:spcBef>
                <a:spcPts val="354"/>
              </a:spcBef>
              <a:spcAft>
                <a:spcPts val="0"/>
              </a:spcAft>
            </a:pPr>
            <a:r>
              <a:rPr sz="24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450" spc="3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無料で生活の相談ができる窓口</a:t>
            </a:r>
          </a:p>
          <a:p>
            <a:pPr marL="0" marR="0">
              <a:lnSpc>
                <a:spcPts val="2737"/>
              </a:lnSpc>
              <a:spcBef>
                <a:spcPts val="354"/>
              </a:spcBef>
              <a:spcAft>
                <a:spcPts val="0"/>
              </a:spcAft>
            </a:pPr>
            <a:r>
              <a:rPr sz="24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450" spc="3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トロント市の図書館100ヶ所のうち27ヶ所に配置</a:t>
            </a:r>
          </a:p>
          <a:p>
            <a:pPr marL="0" marR="0">
              <a:lnSpc>
                <a:spcPts val="2737"/>
              </a:lnSpc>
              <a:spcBef>
                <a:spcPts val="354"/>
              </a:spcBef>
              <a:spcAft>
                <a:spcPts val="0"/>
              </a:spcAft>
            </a:pPr>
            <a:r>
              <a:rPr sz="24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450" spc="3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管轄はカナダ移民局</a:t>
            </a:r>
          </a:p>
          <a:p>
            <a:pPr marL="0" marR="0">
              <a:lnSpc>
                <a:spcPts val="2737"/>
              </a:lnSpc>
              <a:spcBef>
                <a:spcPts val="354"/>
              </a:spcBef>
              <a:spcAft>
                <a:spcPts val="0"/>
              </a:spcAft>
            </a:pPr>
            <a:r>
              <a:rPr sz="24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450" spc="3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運営は非営利民間団体に委託</a:t>
            </a:r>
          </a:p>
          <a:p>
            <a:pPr marL="0" marR="0">
              <a:lnSpc>
                <a:spcPts val="1600"/>
              </a:lnSpc>
              <a:spcBef>
                <a:spcPts val="45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APALS+MS-Gothic"/>
                <a:cs typeface="OAPALS+MS-Gothic"/>
              </a:rPr>
              <a:t>(</a:t>
            </a:r>
            <a:r>
              <a:rPr sz="1600" dirty="0" err="1">
                <a:solidFill>
                  <a:srgbClr val="000000"/>
                </a:solidFill>
                <a:latin typeface="OAPALS+MS-Gothic"/>
                <a:cs typeface="OAPALS+MS-Gothic"/>
              </a:rPr>
              <a:t>参照：</a:t>
            </a:r>
            <a:r>
              <a:rPr sz="16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Toronto</a:t>
            </a:r>
            <a:r>
              <a:rPr lang="ja-JP" altLang="en-US" sz="16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 </a:t>
            </a:r>
            <a:r>
              <a:rPr sz="16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OAPALS+MS-Gothic"/>
                <a:cs typeface="OAPALS+MS-Gothic"/>
              </a:rPr>
              <a:t> </a:t>
            </a:r>
            <a:r>
              <a:rPr sz="16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Library,</a:t>
            </a:r>
            <a:r>
              <a:rPr lang="en-US" sz="16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 </a:t>
            </a:r>
            <a:r>
              <a:rPr sz="16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Settling</a:t>
            </a:r>
            <a:r>
              <a:rPr lang="en-US" sz="1600" dirty="0">
                <a:solidFill>
                  <a:srgbClr val="000000"/>
                </a:solidFill>
                <a:latin typeface="OAPALS+MS-Gothic"/>
                <a:cs typeface="OAPALS+MS-Gothic"/>
              </a:rPr>
              <a:t> </a:t>
            </a:r>
            <a:r>
              <a:rPr sz="16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in</a:t>
            </a:r>
            <a:r>
              <a:rPr lang="en-US" sz="1600" dirty="0">
                <a:solidFill>
                  <a:srgbClr val="000000"/>
                </a:solidFill>
                <a:latin typeface="OAPALS+MS-Gothic"/>
                <a:cs typeface="OAPALS+MS-Gothic"/>
              </a:rPr>
              <a:t> </a:t>
            </a:r>
            <a:r>
              <a:rPr sz="16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Toronto</a:t>
            </a:r>
            <a:endParaRPr sz="1600" dirty="0">
              <a:solidFill>
                <a:srgbClr val="000000"/>
              </a:solidFill>
              <a:latin typeface="OAPALS+MS-Gothic"/>
              <a:cs typeface="OAPALS+MS-Gothic"/>
            </a:endParaRPr>
          </a:p>
          <a:p>
            <a:pPr marL="0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APALS+MS-Gothic"/>
                <a:cs typeface="OAPALS+MS-Gothic"/>
              </a:rPr>
              <a:t>https://www.torontopubliclibrary.ca/new-to-canada/toronto.jsp)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1245" y="5446168"/>
            <a:ext cx="6781800" cy="4424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sz="28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850" spc="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OAPALS+MS-Gothic"/>
                <a:cs typeface="OAPALS+MS-Gothic"/>
              </a:rPr>
              <a:t>非営利民間団体による福祉サービス提供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05455" y="5664366"/>
            <a:ext cx="335280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APALS+MS-Gothic"/>
                <a:cs typeface="OAPALS+MS-Gothic"/>
              </a:rPr>
              <a:t>トロント市図書館ウェブサイト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6462" y="5846159"/>
            <a:ext cx="7696200" cy="10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sz="24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450" spc="3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各団体がそれぞれの言語によるサービス提供</a:t>
            </a:r>
          </a:p>
          <a:p>
            <a:pPr marL="0" marR="0">
              <a:lnSpc>
                <a:spcPts val="2737"/>
              </a:lnSpc>
              <a:spcBef>
                <a:spcPts val="354"/>
              </a:spcBef>
              <a:spcAft>
                <a:spcPts val="0"/>
              </a:spcAft>
            </a:pPr>
            <a:r>
              <a:rPr sz="24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450" spc="3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アウトリーチワーカーや移民のネットワークを用いた</a:t>
            </a:r>
          </a:p>
          <a:p>
            <a:pPr marL="228600" marR="0">
              <a:lnSpc>
                <a:spcPts val="2400"/>
              </a:lnSpc>
              <a:spcBef>
                <a:spcPts val="1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広報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05455" y="6226464"/>
            <a:ext cx="3581400" cy="439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APALS+MS-Gothic"/>
                <a:cs typeface="OAPALS+MS-Gothic"/>
              </a:rPr>
              <a:t>（図書館にはWifiが完備、PCも多</a:t>
            </a:r>
          </a:p>
          <a:p>
            <a:pPr marL="2779117" marR="0">
              <a:lnSpc>
                <a:spcPts val="1200"/>
              </a:lnSpc>
              <a:spcBef>
                <a:spcPts val="163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05455" y="6500784"/>
            <a:ext cx="220980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APALS+MS-Gothic"/>
                <a:cs typeface="OAPALS+MS-Gothic"/>
              </a:rPr>
              <a:t>数設置されている）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8945" y="1073432"/>
            <a:ext cx="6248400" cy="883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RJSNPS+MS-Gothic,Bold"/>
                <a:cs typeface="RJSNPS+MS-Gothic,Bold"/>
              </a:rPr>
              <a:t>日本語による日本人向けサポート</a:t>
            </a:r>
          </a:p>
          <a:p>
            <a:pPr marL="0" marR="0">
              <a:lnSpc>
                <a:spcPts val="3200"/>
              </a:lnSpc>
              <a:spcBef>
                <a:spcPts val="255"/>
              </a:spcBef>
              <a:spcAft>
                <a:spcPts val="0"/>
              </a:spcAft>
            </a:pPr>
            <a:r>
              <a:rPr sz="3200" dirty="0" smtClean="0">
                <a:solidFill>
                  <a:srgbClr val="000000"/>
                </a:solidFill>
                <a:latin typeface="RJSNPS+MS-Gothic,Bold"/>
                <a:cs typeface="RJSNPS+MS-Gothic,Bold"/>
              </a:rPr>
              <a:t>Japanese</a:t>
            </a:r>
            <a:r>
              <a:rPr lang="ja-JP" altLang="en-US" sz="3200" dirty="0" smtClean="0">
                <a:solidFill>
                  <a:srgbClr val="000000"/>
                </a:solidFill>
                <a:latin typeface="RJSNPS+MS-Gothic,Bold"/>
                <a:cs typeface="RJSNPS+MS-Gothic,Bold"/>
              </a:rPr>
              <a:t> </a:t>
            </a:r>
            <a:r>
              <a:rPr sz="3200" dirty="0" smtClean="0">
                <a:solidFill>
                  <a:srgbClr val="000000"/>
                </a:solidFill>
                <a:latin typeface="RJSNPS+MS-Gothic,Bold"/>
                <a:cs typeface="RJSNPS+MS-Gothic,Bold"/>
              </a:rPr>
              <a:t>Social</a:t>
            </a:r>
            <a:r>
              <a:rPr lang="en-US" sz="3200" dirty="0">
                <a:solidFill>
                  <a:srgbClr val="000000"/>
                </a:solidFill>
                <a:latin typeface="RJSNPS+MS-Gothic,Bold"/>
                <a:cs typeface="RJSNPS+MS-Gothic,Bold"/>
              </a:rPr>
              <a:t> </a:t>
            </a:r>
            <a:r>
              <a:rPr sz="3200" dirty="0" smtClean="0">
                <a:solidFill>
                  <a:srgbClr val="000000"/>
                </a:solidFill>
                <a:latin typeface="RJSNPS+MS-Gothic,Bold"/>
                <a:cs typeface="RJSNPS+MS-Gothic,Bold"/>
              </a:rPr>
              <a:t>Services</a:t>
            </a:r>
            <a:endParaRPr sz="3200" dirty="0">
              <a:solidFill>
                <a:srgbClr val="000000"/>
              </a:solidFill>
              <a:latin typeface="RJSNPS+MS-Gothic,Bold"/>
              <a:cs typeface="RJSNPS+MS-Gothic,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8132" y="2551019"/>
            <a:ext cx="4572000" cy="357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sz="22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250" spc="4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OAPALS+MS-Gothic"/>
                <a:cs typeface="OAPALS+MS-Gothic"/>
              </a:rPr>
              <a:t>カナダ政府認定の非課税慈善団体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8132" y="2946243"/>
            <a:ext cx="4851400" cy="604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sz="22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250" spc="4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OAPALS+MS-Gothic"/>
                <a:cs typeface="OAPALS+MS-Gothic"/>
              </a:rPr>
              <a:t>子どもからシニアまでのさまざまな</a:t>
            </a:r>
          </a:p>
          <a:p>
            <a:pPr marL="22860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OAPALS+MS-Gothic"/>
                <a:cs typeface="OAPALS+MS-Gothic"/>
              </a:rPr>
              <a:t>ニーズに対応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8132" y="3609691"/>
            <a:ext cx="4851400" cy="1140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sz="22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250" spc="4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OAPALS+MS-Gothic"/>
                <a:cs typeface="OAPALS+MS-Gothic"/>
              </a:rPr>
              <a:t>各種ワークショップやセミナー、カ</a:t>
            </a:r>
          </a:p>
          <a:p>
            <a:pPr marL="22860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OAPALS+MS-Gothic"/>
                <a:cs typeface="OAPALS+MS-Gothic"/>
              </a:rPr>
              <a:t>ウンセリング、DV等へのサポートま</a:t>
            </a:r>
          </a:p>
          <a:p>
            <a:pPr marL="22860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OAPALS+MS-Gothic"/>
                <a:cs typeface="OAPALS+MS-Gothic"/>
              </a:rPr>
              <a:t>でさまざまな情報やプログラムを提</a:t>
            </a:r>
          </a:p>
          <a:p>
            <a:pPr marL="22860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OAPALS+MS-Gothic"/>
                <a:cs typeface="OAPALS+MS-Gothic"/>
              </a:rPr>
              <a:t>供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68132" y="4809587"/>
            <a:ext cx="4851400" cy="604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sz="22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250" spc="4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OAPALS+MS-Gothic"/>
                <a:cs typeface="OAPALS+MS-Gothic"/>
              </a:rPr>
              <a:t>他の州で日本語での対応が不十分な</a:t>
            </a:r>
          </a:p>
          <a:p>
            <a:pPr marL="22860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OAPALS+MS-Gothic"/>
                <a:cs typeface="OAPALS+MS-Gothic"/>
              </a:rPr>
              <a:t>ため広い範囲から相談が来る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68132" y="5473034"/>
            <a:ext cx="4851400" cy="604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sz="22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250" spc="4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OAPALS+MS-Gothic"/>
                <a:cs typeface="OAPALS+MS-Gothic"/>
              </a:rPr>
              <a:t>一方、資金難でありスタッフ数が十</a:t>
            </a:r>
          </a:p>
          <a:p>
            <a:pPr marL="22860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OAPALS+MS-Gothic"/>
                <a:cs typeface="OAPALS+MS-Gothic"/>
              </a:rPr>
              <a:t>分でないという一面も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40" y="764571"/>
            <a:ext cx="9652000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OAPALS+MS-Gothic"/>
                <a:cs typeface="OAPALS+MS-Gothic"/>
              </a:rPr>
              <a:t>申請を促すための取り組みの３つの例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8397" y="1899284"/>
            <a:ext cx="11328400" cy="1254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1</a:t>
            </a:r>
            <a:r>
              <a:rPr lang="ja-JP" altLang="en-US" sz="32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32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非営利民間団体の活用とソーシャルワーカ</a:t>
            </a:r>
            <a:r>
              <a:rPr sz="32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ー</a:t>
            </a:r>
            <a:r>
              <a:rPr sz="3200" dirty="0">
                <a:solidFill>
                  <a:srgbClr val="000000"/>
                </a:solidFill>
                <a:latin typeface="OAPALS+MS-Gothic"/>
                <a:cs typeface="OAPALS+MS-Gothic"/>
              </a:rPr>
              <a:t>（SW）の活躍</a:t>
            </a:r>
          </a:p>
          <a:p>
            <a:pPr marL="457200" marR="0">
              <a:lnSpc>
                <a:spcPts val="2737"/>
              </a:lnSpc>
              <a:spcBef>
                <a:spcPts val="595"/>
              </a:spcBef>
              <a:spcAft>
                <a:spcPts val="0"/>
              </a:spcAft>
            </a:pPr>
            <a:r>
              <a:rPr sz="24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450" spc="3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SWは民間資格で行政政府・非営利民間団体・病院・施設などに配置</a:t>
            </a:r>
          </a:p>
          <a:p>
            <a:pPr marL="457200" marR="0">
              <a:lnSpc>
                <a:spcPts val="2737"/>
              </a:lnSpc>
              <a:spcBef>
                <a:spcPts val="354"/>
              </a:spcBef>
              <a:spcAft>
                <a:spcPts val="0"/>
              </a:spcAft>
            </a:pPr>
            <a:r>
              <a:rPr sz="24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450" spc="3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OAPALS+MS-Gothic"/>
                <a:cs typeface="OAPALS+MS-Gothic"/>
              </a:rPr>
              <a:t>「声をあげる」こと＝アドボカシーや政策立案も重要な役割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8397" y="3478656"/>
            <a:ext cx="11201400" cy="116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2</a:t>
            </a:r>
            <a:r>
              <a:rPr lang="ja-JP" altLang="en-US" sz="32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32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ハームリダクション</a:t>
            </a:r>
            <a:r>
              <a:rPr sz="3200" dirty="0" err="1">
                <a:solidFill>
                  <a:srgbClr val="000000"/>
                </a:solidFill>
                <a:latin typeface="OAPALS+MS-Gothic"/>
                <a:cs typeface="OAPALS+MS-Gothic"/>
              </a:rPr>
              <a:t>・アプローチ</a:t>
            </a:r>
            <a:endParaRPr sz="3200" dirty="0">
              <a:solidFill>
                <a:srgbClr val="000000"/>
              </a:solidFill>
              <a:latin typeface="OAPALS+MS-Gothic"/>
              <a:cs typeface="OAPALS+MS-Gothic"/>
            </a:endParaRPr>
          </a:p>
          <a:p>
            <a:pPr marL="457200" marR="0">
              <a:lnSpc>
                <a:spcPts val="2737"/>
              </a:lnSpc>
              <a:spcBef>
                <a:spcPts val="595"/>
              </a:spcBef>
              <a:spcAft>
                <a:spcPts val="0"/>
              </a:spcAft>
            </a:pPr>
            <a:r>
              <a:rPr sz="24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450" spc="3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例：薬物を安全に接種できるスーパーバイズド・コンサンプション・サービ</a:t>
            </a:r>
          </a:p>
          <a:p>
            <a:pPr marL="685800" marR="0">
              <a:lnSpc>
                <a:spcPts val="2400"/>
              </a:lnSpc>
              <a:spcBef>
                <a:spcPts val="1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8397" y="5021960"/>
            <a:ext cx="9677400" cy="861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3</a:t>
            </a:r>
            <a:r>
              <a:rPr lang="ja-JP" altLang="en-US" sz="3200" dirty="0" smtClean="0">
                <a:solidFill>
                  <a:srgbClr val="000000"/>
                </a:solidFill>
                <a:latin typeface="OAPALS+MS-Gothic"/>
                <a:cs typeface="OAPALS+MS-Gothic"/>
              </a:rPr>
              <a:t>　</a:t>
            </a:r>
            <a:r>
              <a:rPr sz="3200" dirty="0" err="1" smtClean="0">
                <a:solidFill>
                  <a:srgbClr val="000000"/>
                </a:solidFill>
                <a:latin typeface="OAPALS+MS-Gothic"/>
                <a:cs typeface="OAPALS+MS-Gothic"/>
              </a:rPr>
              <a:t>トラウマ</a:t>
            </a:r>
            <a:r>
              <a:rPr sz="3200" dirty="0" err="1">
                <a:solidFill>
                  <a:srgbClr val="000000"/>
                </a:solidFill>
                <a:latin typeface="OAPALS+MS-Gothic"/>
                <a:cs typeface="OAPALS+MS-Gothic"/>
              </a:rPr>
              <a:t>・インフォームド・アプローチ</a:t>
            </a:r>
            <a:endParaRPr sz="3200" dirty="0">
              <a:solidFill>
                <a:srgbClr val="000000"/>
              </a:solidFill>
              <a:latin typeface="OAPALS+MS-Gothic"/>
              <a:cs typeface="OAPALS+MS-Gothic"/>
            </a:endParaRPr>
          </a:p>
          <a:p>
            <a:pPr marL="457200" marR="0">
              <a:lnSpc>
                <a:spcPts val="2737"/>
              </a:lnSpc>
              <a:spcBef>
                <a:spcPts val="595"/>
              </a:spcBef>
              <a:spcAft>
                <a:spcPts val="0"/>
              </a:spcAft>
            </a:pPr>
            <a:r>
              <a:rPr sz="24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450" spc="3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忘れてはいけない政府・SW・教師・聖職者などによる加害の歴史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45597" y="5890332"/>
            <a:ext cx="2819400" cy="385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sz="2450" dirty="0">
                <a:solidFill>
                  <a:srgbClr val="000000"/>
                </a:solidFill>
                <a:latin typeface="SFLAFL+ArialMT"/>
                <a:cs typeface="SFLAFL+ArialMT"/>
              </a:rPr>
              <a:t>•</a:t>
            </a:r>
            <a:r>
              <a:rPr sz="2450" spc="3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OAPALS+MS-Gothic"/>
                <a:cs typeface="OAPALS+MS-Gothic"/>
              </a:rPr>
              <a:t>WWⅡの影響は今も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84573" y="6475818"/>
            <a:ext cx="229641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1085</Words>
  <Application>Microsoft Office PowerPoint</Application>
  <PresentationFormat>ワイド画面</PresentationFormat>
  <Paragraphs>258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32" baseType="lpstr">
      <vt:lpstr>Times New Roman</vt:lpstr>
      <vt:lpstr>SFLAFL+ArialMT</vt:lpstr>
      <vt:lpstr>RTKILT+Meiryo</vt:lpstr>
      <vt:lpstr>TJMGFF+Arial-BoldMT</vt:lpstr>
      <vt:lpstr>OAPALS+MS-Gothic</vt:lpstr>
      <vt:lpstr>RJFMGQ+MS-PGothic</vt:lpstr>
      <vt:lpstr>Calibri</vt:lpstr>
      <vt:lpstr>VPTVHD+YuGothic-Bold</vt:lpstr>
      <vt:lpstr>ＭＳ Ｐゴシック</vt:lpstr>
      <vt:lpstr>RJSNPS+MS-Gothic,Bold</vt:lpstr>
      <vt:lpstr>SLIOVH+YuGothic-Regular</vt:lpstr>
      <vt:lpstr>Theme Office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lastModifiedBy>横山 小春</cp:lastModifiedBy>
  <cp:revision>20</cp:revision>
  <dcterms:modified xsi:type="dcterms:W3CDTF">2023-07-19T02:53:18Z</dcterms:modified>
</cp:coreProperties>
</file>